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viewProps" Target="view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tableStyles" Target="tableStyle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835960" y="584640"/>
            <a:ext cx="483120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맑은 고딕"/>
              </a:rPr>
              <a:t>CROWD FUNDING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9236520" y="3826080"/>
            <a:ext cx="1206720" cy="261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2조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78" name="그림 3"/>
          <p:cNvPicPr/>
          <p:nvPr/>
        </p:nvPicPr>
        <p:blipFill>
          <a:blip r:embed="rId2"/>
          <a:stretch/>
        </p:blipFill>
        <p:spPr>
          <a:xfrm>
            <a:off x="622080" y="996480"/>
            <a:ext cx="4761720" cy="476172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5996520" y="3112560"/>
            <a:ext cx="5037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SNS를 통한 다수로부터 소규모 후원, 투자 모음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5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6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7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08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9" name="CustomShape 5"/>
          <p:cNvSpPr/>
          <p:nvPr/>
        </p:nvSpPr>
        <p:spPr>
          <a:xfrm>
            <a:off x="6331320" y="1348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graphicFrame>
        <p:nvGraphicFramePr>
          <p:cNvPr id="1910" name="Table 6"/>
          <p:cNvGraphicFramePr/>
          <p:nvPr/>
        </p:nvGraphicFramePr>
        <p:xfrm>
          <a:off x="8509680" y="1289880"/>
          <a:ext cx="3531600" cy="4602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85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드롭다운하여 세부 메뉴 표시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접속자명 / 로그아웃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접속자명 표시 및 삼각형 버튼 클릭시 로그아웃 버튼 표시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5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클릭시/자동 배너 이미지 변경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5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무관하게 추천 프로젝트 노출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5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 동영상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동영상 노출, 클릭시 바로 재생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3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랭킹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투자, 리워드 각각 모금액 순으로 랭킹 노출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1" name="Table 7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12" name="Line 8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13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14" name="CustomShape 9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15" name="CustomShape 10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6" name="CustomShape 11"/>
          <p:cNvSpPr/>
          <p:nvPr/>
        </p:nvSpPr>
        <p:spPr>
          <a:xfrm>
            <a:off x="1409040" y="1887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admin_w_sh_umain_silde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8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20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lang="en-US" sz="1200" b="0" strike="noStrike" spc="-1">
              <a:latin typeface="Noto Sans CJK JP"/>
            </a:endParaRPr>
          </a:p>
        </p:txBody>
      </p:sp>
      <p:graphicFrame>
        <p:nvGraphicFramePr>
          <p:cNvPr id="1921" name="Table 5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배너 타이틀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화면에 노출되지 않음 / 클릭시 편집창 팝업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배너 썸네일을 한눈에 식별 가능하도록 배치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22" name="Table 6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23" name="Line 7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24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25" name="CustomShape 8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26" name="CustomShape 9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27" name="Table 10"/>
          <p:cNvGraphicFramePr/>
          <p:nvPr/>
        </p:nvGraphicFramePr>
        <p:xfrm>
          <a:off x="2085120" y="2546640"/>
          <a:ext cx="5790960" cy="3688200"/>
        </p:xfrm>
        <a:graphic>
          <a:graphicData uri="http://schemas.openxmlformats.org/drawingml/2006/table">
            <a:tbl>
              <a:tblPr/>
              <a:tblGrid>
                <a:gridCol w="338760"/>
                <a:gridCol w="618840"/>
                <a:gridCol w="2638080"/>
                <a:gridCol w="1338480"/>
                <a:gridCol w="856800"/>
              </a:tblGrid>
              <a:tr h="298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타이틀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Slide-4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&lt;주식회사 메탈로&gt; 이미지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2020-01-25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14:20:20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Slide-3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&lt;체인파트너스&gt; 이미지 + 카피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2020-01-24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15:30:24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Slide-3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&lt;삼성전자&gt; 이미지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2020-01-20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18:15:20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Slide-2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&lt;이젠컴퓨터아카데미&gt; 이미지 + 카피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2020-01-15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19:15:24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28" name="그림 5"/>
          <p:cNvPicPr/>
          <p:nvPr/>
        </p:nvPicPr>
        <p:blipFill>
          <a:blip r:embed="rId3"/>
          <a:stretch/>
        </p:blipFill>
        <p:spPr>
          <a:xfrm>
            <a:off x="4105080" y="626220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1929" name="그림 9"/>
          <p:cNvPicPr/>
          <p:nvPr/>
        </p:nvPicPr>
        <p:blipFill>
          <a:blip r:embed="rId4"/>
          <a:stretch/>
        </p:blipFill>
        <p:spPr>
          <a:xfrm>
            <a:off x="2112840" y="259956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0" name="그림 18"/>
          <p:cNvPicPr/>
          <p:nvPr/>
        </p:nvPicPr>
        <p:blipFill>
          <a:blip r:embed="rId4"/>
          <a:stretch/>
        </p:blipFill>
        <p:spPr>
          <a:xfrm>
            <a:off x="2112840" y="32086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1" name="그림 19"/>
          <p:cNvPicPr/>
          <p:nvPr/>
        </p:nvPicPr>
        <p:blipFill>
          <a:blip r:embed="rId4"/>
          <a:stretch/>
        </p:blipFill>
        <p:spPr>
          <a:xfrm>
            <a:off x="2112840" y="40258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2" name="그림 20"/>
          <p:cNvPicPr/>
          <p:nvPr/>
        </p:nvPicPr>
        <p:blipFill>
          <a:blip r:embed="rId4"/>
          <a:stretch/>
        </p:blipFill>
        <p:spPr>
          <a:xfrm>
            <a:off x="2112840" y="48502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33" name="그림 22"/>
          <p:cNvPicPr/>
          <p:nvPr/>
        </p:nvPicPr>
        <p:blipFill>
          <a:blip r:embed="rId4"/>
          <a:stretch/>
        </p:blipFill>
        <p:spPr>
          <a:xfrm>
            <a:off x="2112840" y="5667480"/>
            <a:ext cx="283320" cy="283320"/>
          </a:xfrm>
          <a:prstGeom prst="rect">
            <a:avLst/>
          </a:prstGeom>
          <a:ln>
            <a:noFill/>
          </a:ln>
        </p:spPr>
      </p:pic>
      <p:sp>
        <p:nvSpPr>
          <p:cNvPr id="1934" name="CustomShape 11"/>
          <p:cNvSpPr/>
          <p:nvPr/>
        </p:nvSpPr>
        <p:spPr>
          <a:xfrm>
            <a:off x="5800680" y="302256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5" name="Line 12"/>
          <p:cNvSpPr/>
          <p:nvPr/>
        </p:nvSpPr>
        <p:spPr>
          <a:xfrm>
            <a:off x="5800680" y="30222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6" name="Line 13"/>
          <p:cNvSpPr/>
          <p:nvPr/>
        </p:nvSpPr>
        <p:spPr>
          <a:xfrm flipH="1">
            <a:off x="5800680" y="302220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7" name="CustomShape 14"/>
          <p:cNvSpPr/>
          <p:nvPr/>
        </p:nvSpPr>
        <p:spPr>
          <a:xfrm>
            <a:off x="5800680" y="384732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8" name="Line 15"/>
          <p:cNvSpPr/>
          <p:nvPr/>
        </p:nvSpPr>
        <p:spPr>
          <a:xfrm>
            <a:off x="5800680" y="384696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9" name="Line 16"/>
          <p:cNvSpPr/>
          <p:nvPr/>
        </p:nvSpPr>
        <p:spPr>
          <a:xfrm flipH="1">
            <a:off x="5800680" y="384696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0" name="CustomShape 17"/>
          <p:cNvSpPr/>
          <p:nvPr/>
        </p:nvSpPr>
        <p:spPr>
          <a:xfrm>
            <a:off x="5800680" y="467208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1" name="Line 18"/>
          <p:cNvSpPr/>
          <p:nvPr/>
        </p:nvSpPr>
        <p:spPr>
          <a:xfrm>
            <a:off x="5800680" y="4672080"/>
            <a:ext cx="1109160" cy="5907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2" name="Line 19"/>
          <p:cNvSpPr/>
          <p:nvPr/>
        </p:nvSpPr>
        <p:spPr>
          <a:xfrm flipH="1">
            <a:off x="5800680" y="467208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3" name="CustomShape 20"/>
          <p:cNvSpPr/>
          <p:nvPr/>
        </p:nvSpPr>
        <p:spPr>
          <a:xfrm>
            <a:off x="5800680" y="550800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4" name="Line 21"/>
          <p:cNvSpPr/>
          <p:nvPr/>
        </p:nvSpPr>
        <p:spPr>
          <a:xfrm>
            <a:off x="5800680" y="55080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5" name="Line 22"/>
          <p:cNvSpPr/>
          <p:nvPr/>
        </p:nvSpPr>
        <p:spPr>
          <a:xfrm flipH="1">
            <a:off x="5800680" y="550800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46" name="그림 46"/>
          <p:cNvPicPr/>
          <p:nvPr/>
        </p:nvPicPr>
        <p:blipFill>
          <a:blip r:embed="rId5"/>
          <a:stretch/>
        </p:blipFill>
        <p:spPr>
          <a:xfrm>
            <a:off x="6869880" y="223200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1947" name="그림 48"/>
          <p:cNvPicPr/>
          <p:nvPr/>
        </p:nvPicPr>
        <p:blipFill>
          <a:blip r:embed="rId6"/>
          <a:stretch/>
        </p:blipFill>
        <p:spPr>
          <a:xfrm>
            <a:off x="2053080" y="2234160"/>
            <a:ext cx="559800" cy="286920"/>
          </a:xfrm>
          <a:prstGeom prst="rect">
            <a:avLst/>
          </a:prstGeom>
          <a:ln>
            <a:noFill/>
          </a:ln>
        </p:spPr>
      </p:pic>
      <p:pic>
        <p:nvPicPr>
          <p:cNvPr id="1948" name="그림 52"/>
          <p:cNvPicPr/>
          <p:nvPr/>
        </p:nvPicPr>
        <p:blipFill>
          <a:blip r:embed="rId7"/>
          <a:stretch/>
        </p:blipFill>
        <p:spPr>
          <a:xfrm>
            <a:off x="6033240" y="2258640"/>
            <a:ext cx="798480" cy="237240"/>
          </a:xfrm>
          <a:prstGeom prst="rect">
            <a:avLst/>
          </a:prstGeom>
          <a:ln>
            <a:noFill/>
          </a:ln>
        </p:spPr>
      </p:pic>
      <p:sp>
        <p:nvSpPr>
          <p:cNvPr id="1949" name="CustomShape 23"/>
          <p:cNvSpPr/>
          <p:nvPr/>
        </p:nvSpPr>
        <p:spPr>
          <a:xfrm>
            <a:off x="2147760" y="1803960"/>
            <a:ext cx="305676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메인 화면 관리 &gt; 슬라이드 배너 관리</a:t>
            </a:r>
            <a:endParaRPr lang="en-US" sz="1500" b="0" strike="noStrike" spc="-1">
              <a:latin typeface="Noto Sans CJK JP"/>
            </a:endParaRPr>
          </a:p>
        </p:txBody>
      </p:sp>
      <p:pic>
        <p:nvPicPr>
          <p:cNvPr id="1950" name="그림 55"/>
          <p:cNvPicPr/>
          <p:nvPr/>
        </p:nvPicPr>
        <p:blipFill>
          <a:blip r:embed="rId8"/>
          <a:stretch/>
        </p:blipFill>
        <p:spPr>
          <a:xfrm>
            <a:off x="7435800" y="2252160"/>
            <a:ext cx="501120" cy="253800"/>
          </a:xfrm>
          <a:prstGeom prst="rect">
            <a:avLst/>
          </a:prstGeom>
          <a:ln>
            <a:noFill/>
          </a:ln>
        </p:spPr>
      </p:pic>
      <p:sp>
        <p:nvSpPr>
          <p:cNvPr id="1951" name="CustomShape 24"/>
          <p:cNvSpPr/>
          <p:nvPr/>
        </p:nvSpPr>
        <p:spPr>
          <a:xfrm>
            <a:off x="4762080" y="3168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952" name="CustomShape 25"/>
          <p:cNvSpPr/>
          <p:nvPr/>
        </p:nvSpPr>
        <p:spPr>
          <a:xfrm>
            <a:off x="6203880" y="3158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3" name="Table 1"/>
          <p:cNvGraphicFramePr/>
          <p:nvPr/>
        </p:nvGraphicFramePr>
        <p:xfrm>
          <a:off x="131760" y="115920"/>
          <a:ext cx="4123800" cy="13784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admin_w_sh_umain_popup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4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56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lang="en-US" sz="1200" b="0" strike="noStrike" spc="-1">
              <a:latin typeface="Noto Sans CJK JP"/>
            </a:endParaRPr>
          </a:p>
        </p:txBody>
      </p:sp>
      <p:graphicFrame>
        <p:nvGraphicFramePr>
          <p:cNvPr id="1957" name="Table 5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타이틀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화면에 노출되지 않음 / 클릭시 편집창 팝업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썸네일을 한눈에 식별 가능하도록 배치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8" name="Table 6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59" name="Line 7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60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61" name="CustomShape 8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62" name="CustomShape 9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963" name="Table 10"/>
          <p:cNvGraphicFramePr/>
          <p:nvPr/>
        </p:nvGraphicFramePr>
        <p:xfrm>
          <a:off x="2085120" y="2546640"/>
          <a:ext cx="5790960" cy="3688200"/>
        </p:xfrm>
        <a:graphic>
          <a:graphicData uri="http://schemas.openxmlformats.org/drawingml/2006/table">
            <a:tbl>
              <a:tblPr/>
              <a:tblGrid>
                <a:gridCol w="338760"/>
                <a:gridCol w="731160"/>
                <a:gridCol w="2526120"/>
                <a:gridCol w="1338480"/>
                <a:gridCol w="856440"/>
              </a:tblGrid>
              <a:tr h="298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타이틀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썸네일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936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popup-4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가입 이벤트 팝업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2020-01-25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14:20:20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popup-3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돌림판 경품 이벤트 팝업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2020-01-24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15:30:24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5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popup-3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친구 추천 이벤트 팝업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2020-01-20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18:15:20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36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popup-2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팝업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2020-01-15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19:15:24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936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64" name="그림 5"/>
          <p:cNvPicPr/>
          <p:nvPr/>
        </p:nvPicPr>
        <p:blipFill>
          <a:blip r:embed="rId3"/>
          <a:stretch/>
        </p:blipFill>
        <p:spPr>
          <a:xfrm>
            <a:off x="4105080" y="626220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1965" name="그림 9"/>
          <p:cNvPicPr/>
          <p:nvPr/>
        </p:nvPicPr>
        <p:blipFill>
          <a:blip r:embed="rId4"/>
          <a:stretch/>
        </p:blipFill>
        <p:spPr>
          <a:xfrm>
            <a:off x="2112840" y="259956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6" name="그림 18"/>
          <p:cNvPicPr/>
          <p:nvPr/>
        </p:nvPicPr>
        <p:blipFill>
          <a:blip r:embed="rId4"/>
          <a:stretch/>
        </p:blipFill>
        <p:spPr>
          <a:xfrm>
            <a:off x="2112840" y="32086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7" name="그림 19"/>
          <p:cNvPicPr/>
          <p:nvPr/>
        </p:nvPicPr>
        <p:blipFill>
          <a:blip r:embed="rId4"/>
          <a:stretch/>
        </p:blipFill>
        <p:spPr>
          <a:xfrm>
            <a:off x="2112840" y="40258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8" name="그림 20"/>
          <p:cNvPicPr/>
          <p:nvPr/>
        </p:nvPicPr>
        <p:blipFill>
          <a:blip r:embed="rId4"/>
          <a:stretch/>
        </p:blipFill>
        <p:spPr>
          <a:xfrm>
            <a:off x="2112840" y="4850280"/>
            <a:ext cx="283320" cy="283320"/>
          </a:xfrm>
          <a:prstGeom prst="rect">
            <a:avLst/>
          </a:prstGeom>
          <a:ln>
            <a:noFill/>
          </a:ln>
        </p:spPr>
      </p:pic>
      <p:pic>
        <p:nvPicPr>
          <p:cNvPr id="1969" name="그림 22"/>
          <p:cNvPicPr/>
          <p:nvPr/>
        </p:nvPicPr>
        <p:blipFill>
          <a:blip r:embed="rId4"/>
          <a:stretch/>
        </p:blipFill>
        <p:spPr>
          <a:xfrm>
            <a:off x="2112840" y="5667480"/>
            <a:ext cx="283320" cy="283320"/>
          </a:xfrm>
          <a:prstGeom prst="rect">
            <a:avLst/>
          </a:prstGeom>
          <a:ln>
            <a:noFill/>
          </a:ln>
        </p:spPr>
      </p:pic>
      <p:sp>
        <p:nvSpPr>
          <p:cNvPr id="1970" name="CustomShape 11"/>
          <p:cNvSpPr/>
          <p:nvPr/>
        </p:nvSpPr>
        <p:spPr>
          <a:xfrm>
            <a:off x="5800680" y="302256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1" name="Line 12"/>
          <p:cNvSpPr/>
          <p:nvPr/>
        </p:nvSpPr>
        <p:spPr>
          <a:xfrm>
            <a:off x="5800680" y="30222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2" name="Line 13"/>
          <p:cNvSpPr/>
          <p:nvPr/>
        </p:nvSpPr>
        <p:spPr>
          <a:xfrm flipH="1">
            <a:off x="5800680" y="302220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3" name="CustomShape 14"/>
          <p:cNvSpPr/>
          <p:nvPr/>
        </p:nvSpPr>
        <p:spPr>
          <a:xfrm>
            <a:off x="5800680" y="384732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4" name="Line 15"/>
          <p:cNvSpPr/>
          <p:nvPr/>
        </p:nvSpPr>
        <p:spPr>
          <a:xfrm>
            <a:off x="5800680" y="384696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5" name="Line 16"/>
          <p:cNvSpPr/>
          <p:nvPr/>
        </p:nvSpPr>
        <p:spPr>
          <a:xfrm flipH="1">
            <a:off x="5800680" y="3846960"/>
            <a:ext cx="1109160" cy="5875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6" name="CustomShape 17"/>
          <p:cNvSpPr/>
          <p:nvPr/>
        </p:nvSpPr>
        <p:spPr>
          <a:xfrm>
            <a:off x="5800680" y="467208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7" name="Line 18"/>
          <p:cNvSpPr/>
          <p:nvPr/>
        </p:nvSpPr>
        <p:spPr>
          <a:xfrm>
            <a:off x="5800680" y="4672080"/>
            <a:ext cx="1109160" cy="5907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8" name="Line 19"/>
          <p:cNvSpPr/>
          <p:nvPr/>
        </p:nvSpPr>
        <p:spPr>
          <a:xfrm flipH="1">
            <a:off x="5800680" y="467208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79" name="CustomShape 20"/>
          <p:cNvSpPr/>
          <p:nvPr/>
        </p:nvSpPr>
        <p:spPr>
          <a:xfrm>
            <a:off x="5800680" y="5508000"/>
            <a:ext cx="1108440" cy="58140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0" name="Line 21"/>
          <p:cNvSpPr/>
          <p:nvPr/>
        </p:nvSpPr>
        <p:spPr>
          <a:xfrm>
            <a:off x="5800680" y="5508000"/>
            <a:ext cx="1109160" cy="591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81" name="Line 22"/>
          <p:cNvSpPr/>
          <p:nvPr/>
        </p:nvSpPr>
        <p:spPr>
          <a:xfrm flipH="1">
            <a:off x="5800680" y="5508000"/>
            <a:ext cx="1109160" cy="5871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82" name="그림 46"/>
          <p:cNvPicPr/>
          <p:nvPr/>
        </p:nvPicPr>
        <p:blipFill>
          <a:blip r:embed="rId5"/>
          <a:stretch/>
        </p:blipFill>
        <p:spPr>
          <a:xfrm>
            <a:off x="6869880" y="223200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1983" name="그림 48"/>
          <p:cNvPicPr/>
          <p:nvPr/>
        </p:nvPicPr>
        <p:blipFill>
          <a:blip r:embed="rId6"/>
          <a:stretch/>
        </p:blipFill>
        <p:spPr>
          <a:xfrm>
            <a:off x="2053080" y="2234160"/>
            <a:ext cx="559800" cy="286920"/>
          </a:xfrm>
          <a:prstGeom prst="rect">
            <a:avLst/>
          </a:prstGeom>
          <a:ln>
            <a:noFill/>
          </a:ln>
        </p:spPr>
      </p:pic>
      <p:pic>
        <p:nvPicPr>
          <p:cNvPr id="1984" name="그림 52"/>
          <p:cNvPicPr/>
          <p:nvPr/>
        </p:nvPicPr>
        <p:blipFill>
          <a:blip r:embed="rId7"/>
          <a:stretch/>
        </p:blipFill>
        <p:spPr>
          <a:xfrm>
            <a:off x="6033240" y="2258640"/>
            <a:ext cx="798480" cy="237240"/>
          </a:xfrm>
          <a:prstGeom prst="rect">
            <a:avLst/>
          </a:prstGeom>
          <a:ln>
            <a:noFill/>
          </a:ln>
        </p:spPr>
      </p:pic>
      <p:sp>
        <p:nvSpPr>
          <p:cNvPr id="1985" name="CustomShape 23"/>
          <p:cNvSpPr/>
          <p:nvPr/>
        </p:nvSpPr>
        <p:spPr>
          <a:xfrm>
            <a:off x="2098080" y="1786680"/>
            <a:ext cx="230256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메인 화면 관리 &gt; 팝업 관리</a:t>
            </a:r>
            <a:endParaRPr lang="en-US" sz="1500" b="0" strike="noStrike" spc="-1">
              <a:latin typeface="Noto Sans CJK JP"/>
            </a:endParaRPr>
          </a:p>
        </p:txBody>
      </p:sp>
      <p:pic>
        <p:nvPicPr>
          <p:cNvPr id="1986" name="그림 55"/>
          <p:cNvPicPr/>
          <p:nvPr/>
        </p:nvPicPr>
        <p:blipFill>
          <a:blip r:embed="rId8"/>
          <a:stretch/>
        </p:blipFill>
        <p:spPr>
          <a:xfrm>
            <a:off x="7435800" y="2252160"/>
            <a:ext cx="501120" cy="253800"/>
          </a:xfrm>
          <a:prstGeom prst="rect">
            <a:avLst/>
          </a:prstGeom>
          <a:ln>
            <a:noFill/>
          </a:ln>
        </p:spPr>
      </p:pic>
      <p:sp>
        <p:nvSpPr>
          <p:cNvPr id="1987" name="CustomShape 24"/>
          <p:cNvSpPr/>
          <p:nvPr/>
        </p:nvSpPr>
        <p:spPr>
          <a:xfrm>
            <a:off x="4858200" y="3168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988" name="CustomShape 25"/>
          <p:cNvSpPr/>
          <p:nvPr/>
        </p:nvSpPr>
        <p:spPr>
          <a:xfrm>
            <a:off x="6203880" y="3158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9" name="Table 1"/>
          <p:cNvGraphicFramePr/>
          <p:nvPr/>
        </p:nvGraphicFramePr>
        <p:xfrm>
          <a:off x="131760" y="115920"/>
          <a:ext cx="5144760" cy="1102680"/>
        </p:xfrm>
        <a:graphic>
          <a:graphicData uri="http://schemas.openxmlformats.org/drawingml/2006/table">
            <a:tbl>
              <a:tblPr/>
              <a:tblGrid>
                <a:gridCol w="1800720"/>
                <a:gridCol w="334404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admin_w_sh_umain_recommend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 관리 &gt; 추천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0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1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92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lang="en-US" sz="1200" b="0" strike="noStrike" spc="-1">
              <a:latin typeface="Noto Sans CJK JP"/>
            </a:endParaRPr>
          </a:p>
        </p:txBody>
      </p:sp>
      <p:graphicFrame>
        <p:nvGraphicFramePr>
          <p:cNvPr id="1993" name="Table 5"/>
          <p:cNvGraphicFramePr/>
          <p:nvPr/>
        </p:nvGraphicFramePr>
        <p:xfrm>
          <a:off x="8509680" y="1289880"/>
          <a:ext cx="3531600" cy="31867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00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 / 업로드하기 위해 체크 필요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컨텐츠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업로드된 컨텐츠는 배경에 음영 표시 / 클릭시 편집창 팝업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업로드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업로드 버튼 클릭시 체크박스에 체크되어있는 컨텐츠 추가 업로드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9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내리기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내리기 버튼 클릭시 메인화면에서 제거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4" name="Table 6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1995" name="Line 7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96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1997" name="CustomShape 8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98" name="CustomShape 9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9" name="그림 5"/>
          <p:cNvPicPr/>
          <p:nvPr/>
        </p:nvPicPr>
        <p:blipFill>
          <a:blip r:embed="rId3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000" name="그림 48"/>
          <p:cNvPicPr/>
          <p:nvPr/>
        </p:nvPicPr>
        <p:blipFill>
          <a:blip r:embed="rId4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001" name="CustomShape 10"/>
          <p:cNvSpPr/>
          <p:nvPr/>
        </p:nvSpPr>
        <p:spPr>
          <a:xfrm>
            <a:off x="2227680" y="1793160"/>
            <a:ext cx="437040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메인 화면 관리 &gt; 프로젝트 배너 관리 &gt; 추천 프로젝트</a:t>
            </a:r>
            <a:endParaRPr lang="en-US" sz="1500" b="0" strike="noStrike" spc="-1">
              <a:latin typeface="Noto Sans CJK JP"/>
            </a:endParaRPr>
          </a:p>
        </p:txBody>
      </p:sp>
      <p:grpSp>
        <p:nvGrpSpPr>
          <p:cNvPr id="2002" name="Group 11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003" name="Group 12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004" name="CustomShape 13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005" name="CustomShape 14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06" name="Group 15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007" name="Line 16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08" name="Line 17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009" name="Group 18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010" name="그림 71"/>
            <p:cNvPicPr/>
            <p:nvPr/>
          </p:nvPicPr>
          <p:blipFill>
            <a:blip r:embed="rId5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011" name="Group 19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012" name="Group 20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013" name="CustomShape 21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014" name="CustomShape 22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015" name="Group 23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016" name="Line 24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17" name="Line 25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018" name="그림 88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19" name="그림 89"/>
            <p:cNvPicPr/>
            <p:nvPr/>
          </p:nvPicPr>
          <p:blipFill>
            <a:blip r:embed="rId5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20" name="Group 26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021" name="Group 27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022" name="CustomShape 28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023" name="CustomShape 29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24" name="Group 30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025" name="Line 31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26" name="Line 32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027" name="Group 33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028" name="그림 161"/>
            <p:cNvPicPr/>
            <p:nvPr/>
          </p:nvPicPr>
          <p:blipFill>
            <a:blip r:embed="rId5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029" name="Group 34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030" name="Group 35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031" name="CustomShape 36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032" name="CustomShape 37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033" name="Group 38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034" name="Line 39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35" name="Line 40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036" name="그림 163"/>
            <p:cNvPicPr/>
            <p:nvPr/>
          </p:nvPicPr>
          <p:blipFill>
            <a:blip r:embed="rId5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7" name="그림 167"/>
            <p:cNvPicPr/>
            <p:nvPr/>
          </p:nvPicPr>
          <p:blipFill>
            <a:blip r:embed="rId5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38" name="Group 41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039" name="Group 42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040" name="CustomShape 43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041" name="CustomShape 44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42" name="Group 45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043" name="Line 46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44" name="Line 47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045" name="CustomShape 48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2020-01-23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046" name="CustomShape 49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047" name="CustomShape 50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048" name="CustomShape 51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2020-01-12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049" name="CustomShape 52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2020-01-15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050" name="CustomShape 53"/>
          <p:cNvSpPr/>
          <p:nvPr/>
        </p:nvSpPr>
        <p:spPr>
          <a:xfrm>
            <a:off x="1909440" y="2886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051" name="CustomShape 54"/>
          <p:cNvSpPr/>
          <p:nvPr/>
        </p:nvSpPr>
        <p:spPr>
          <a:xfrm>
            <a:off x="2271960" y="2538360"/>
            <a:ext cx="1546920" cy="17647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2" name="CustomShape 55"/>
          <p:cNvSpPr/>
          <p:nvPr/>
        </p:nvSpPr>
        <p:spPr>
          <a:xfrm>
            <a:off x="7559640" y="1862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053" name="그림 80"/>
          <p:cNvPicPr/>
          <p:nvPr/>
        </p:nvPicPr>
        <p:blipFill>
          <a:blip r:embed="rId6"/>
          <a:stretch/>
        </p:blipFill>
        <p:spPr>
          <a:xfrm>
            <a:off x="6869880" y="226080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054" name="그림 90"/>
          <p:cNvPicPr/>
          <p:nvPr/>
        </p:nvPicPr>
        <p:blipFill>
          <a:blip r:embed="rId7"/>
          <a:stretch/>
        </p:blipFill>
        <p:spPr>
          <a:xfrm>
            <a:off x="6033240" y="228744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055" name="그림 91"/>
          <p:cNvPicPr/>
          <p:nvPr/>
        </p:nvPicPr>
        <p:blipFill>
          <a:blip r:embed="rId8"/>
          <a:stretch/>
        </p:blipFill>
        <p:spPr>
          <a:xfrm>
            <a:off x="7435800" y="2280960"/>
            <a:ext cx="501120" cy="253800"/>
          </a:xfrm>
          <a:prstGeom prst="rect">
            <a:avLst/>
          </a:prstGeom>
          <a:ln>
            <a:noFill/>
          </a:ln>
        </p:spPr>
      </p:pic>
      <p:grpSp>
        <p:nvGrpSpPr>
          <p:cNvPr id="2056" name="Group 56"/>
          <p:cNvGrpSpPr/>
          <p:nvPr/>
        </p:nvGrpSpPr>
        <p:grpSpPr>
          <a:xfrm>
            <a:off x="2348280" y="2666880"/>
            <a:ext cx="1379160" cy="1625760"/>
            <a:chOff x="2348280" y="2666880"/>
            <a:chExt cx="1379160" cy="1625760"/>
          </a:xfrm>
        </p:grpSpPr>
        <p:sp>
          <p:nvSpPr>
            <p:cNvPr id="2057" name="CustomShape 57"/>
            <p:cNvSpPr/>
            <p:nvPr/>
          </p:nvSpPr>
          <p:spPr>
            <a:xfrm>
              <a:off x="2504160" y="4080960"/>
              <a:ext cx="1066320" cy="21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등록일 : 2020-01-25</a:t>
              </a:r>
              <a:endParaRPr lang="en-US" sz="800" b="0" strike="noStrike" spc="-1">
                <a:latin typeface="Noto Sans CJK JP"/>
              </a:endParaRPr>
            </a:p>
          </p:txBody>
        </p:sp>
        <p:grpSp>
          <p:nvGrpSpPr>
            <p:cNvPr id="2058" name="Group 58"/>
            <p:cNvGrpSpPr/>
            <p:nvPr/>
          </p:nvGrpSpPr>
          <p:grpSpPr>
            <a:xfrm>
              <a:off x="2348280" y="2666880"/>
              <a:ext cx="1379160" cy="1361520"/>
              <a:chOff x="2348280" y="2666880"/>
              <a:chExt cx="1379160" cy="1361520"/>
            </a:xfrm>
          </p:grpSpPr>
          <p:grpSp>
            <p:nvGrpSpPr>
              <p:cNvPr id="2059" name="Group 59"/>
              <p:cNvGrpSpPr/>
              <p:nvPr/>
            </p:nvGrpSpPr>
            <p:grpSpPr>
              <a:xfrm>
                <a:off x="2348280" y="2666880"/>
                <a:ext cx="1379160" cy="1361520"/>
                <a:chOff x="2348280" y="2666880"/>
                <a:chExt cx="1379160" cy="1361520"/>
              </a:xfrm>
            </p:grpSpPr>
            <p:grpSp>
              <p:nvGrpSpPr>
                <p:cNvPr id="2060" name="Group 60"/>
                <p:cNvGrpSpPr/>
                <p:nvPr/>
              </p:nvGrpSpPr>
              <p:grpSpPr>
                <a:xfrm>
                  <a:off x="2348280" y="2666880"/>
                  <a:ext cx="1378440" cy="1361520"/>
                  <a:chOff x="2348280" y="2666880"/>
                  <a:chExt cx="1378440" cy="1361520"/>
                </a:xfrm>
              </p:grpSpPr>
              <p:sp>
                <p:nvSpPr>
                  <p:cNvPr id="2061" name="CustomShape 61"/>
                  <p:cNvSpPr/>
                  <p:nvPr/>
                </p:nvSpPr>
                <p:spPr>
                  <a:xfrm>
                    <a:off x="2348280" y="3342960"/>
                    <a:ext cx="1378440" cy="6854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round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  <p:txBody>
                  <a:bodyPr lIns="90000" tIns="45000" rIns="90000" bIns="45000"/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sz="700" b="0" strike="noStrike" spc="-1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주식회사 메탈로</a:t>
                    </a:r>
                    <a:endParaRPr lang="en-US" sz="700" b="0" strike="noStrike" spc="-1">
                      <a:latin typeface="Noto Sans CJK JP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lang="en-US" sz="700" b="0" strike="noStrike" spc="-1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눈앞에서 직접 연주하는 듯한 생생함 &lt;메탈로 VINCENT&gt; </a:t>
                    </a:r>
                    <a:endParaRPr lang="en-US" sz="700" b="0" strike="noStrike" spc="-1">
                      <a:latin typeface="Noto Sans CJK JP"/>
                    </a:endParaRPr>
                  </a:p>
                  <a:p>
                    <a:pPr>
                      <a:lnSpc>
                        <a:spcPct val="100000"/>
                      </a:lnSpc>
                    </a:pPr>
                    <a:r>
                      <a:rPr lang="en-US" sz="700" b="0" strike="noStrike" spc="-1">
                        <a:solidFill>
                          <a:srgbClr val="000000"/>
                        </a:solidFill>
                        <a:latin typeface="맑은 고딕"/>
                        <a:ea typeface="DejaVu Sans"/>
                      </a:rPr>
                      <a:t>149% | 리워드 | D-18</a:t>
                    </a:r>
                    <a:endParaRPr lang="en-US" sz="700" b="0" strike="noStrike" spc="-1">
                      <a:latin typeface="Noto Sans CJK JP"/>
                    </a:endParaRPr>
                  </a:p>
                </p:txBody>
              </p:sp>
              <p:sp>
                <p:nvSpPr>
                  <p:cNvPr id="2062" name="CustomShape 62"/>
                  <p:cNvSpPr/>
                  <p:nvPr/>
                </p:nvSpPr>
                <p:spPr>
                  <a:xfrm>
                    <a:off x="2348280" y="2666880"/>
                    <a:ext cx="1378440" cy="6753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round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</p:sp>
            </p:grpSp>
            <p:grpSp>
              <p:nvGrpSpPr>
                <p:cNvPr id="2063" name="Group 63"/>
                <p:cNvGrpSpPr/>
                <p:nvPr/>
              </p:nvGrpSpPr>
              <p:grpSpPr>
                <a:xfrm>
                  <a:off x="2348280" y="2666880"/>
                  <a:ext cx="1379160" cy="686160"/>
                  <a:chOff x="2348280" y="2666880"/>
                  <a:chExt cx="1379160" cy="686160"/>
                </a:xfrm>
              </p:grpSpPr>
              <p:sp>
                <p:nvSpPr>
                  <p:cNvPr id="2064" name="Line 64"/>
                  <p:cNvSpPr/>
                  <p:nvPr/>
                </p:nvSpPr>
                <p:spPr>
                  <a:xfrm>
                    <a:off x="2348280" y="2666880"/>
                    <a:ext cx="1379160" cy="686160"/>
                  </a:xfrm>
                  <a:prstGeom prst="line">
                    <a:avLst/>
                  </a:prstGeom>
                  <a:ln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</p:sp>
              <p:sp>
                <p:nvSpPr>
                  <p:cNvPr id="2065" name="Line 65"/>
                  <p:cNvSpPr/>
                  <p:nvPr/>
                </p:nvSpPr>
                <p:spPr>
                  <a:xfrm flipH="1">
                    <a:off x="2348280" y="2666880"/>
                    <a:ext cx="1379160" cy="681840"/>
                  </a:xfrm>
                  <a:prstGeom prst="line">
                    <a:avLst/>
                  </a:prstGeom>
                  <a:ln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/>
                </p:style>
              </p:sp>
            </p:grpSp>
          </p:grpSp>
          <p:sp>
            <p:nvSpPr>
              <p:cNvPr id="2066" name="CustomShape 66"/>
              <p:cNvSpPr/>
              <p:nvPr/>
            </p:nvSpPr>
            <p:spPr>
              <a:xfrm>
                <a:off x="2907360" y="288216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7" name="Table 1"/>
          <p:cNvGraphicFramePr/>
          <p:nvPr/>
        </p:nvGraphicFramePr>
        <p:xfrm>
          <a:off x="131760" y="115920"/>
          <a:ext cx="5068800" cy="1102680"/>
        </p:xfrm>
        <a:graphic>
          <a:graphicData uri="http://schemas.openxmlformats.org/drawingml/2006/table">
            <a:tbl>
              <a:tblPr/>
              <a:tblGrid>
                <a:gridCol w="1647360"/>
                <a:gridCol w="342144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admin_w_sh_umain_security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 관리 &gt; 투자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8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70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lang="en-US" sz="1200" b="0" strike="noStrike" spc="-1">
              <a:latin typeface="Noto Sans CJK JP"/>
            </a:endParaRPr>
          </a:p>
        </p:txBody>
      </p:sp>
      <p:graphicFrame>
        <p:nvGraphicFramePr>
          <p:cNvPr id="2071" name="Table 5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2072" name="Line 6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073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2074" name="CustomShape 7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2075" name="CustomShape 8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76" name="그림 5"/>
          <p:cNvPicPr/>
          <p:nvPr/>
        </p:nvPicPr>
        <p:blipFill>
          <a:blip r:embed="rId3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077" name="그림 48"/>
          <p:cNvPicPr/>
          <p:nvPr/>
        </p:nvPicPr>
        <p:blipFill>
          <a:blip r:embed="rId4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078" name="CustomShape 9"/>
          <p:cNvSpPr/>
          <p:nvPr/>
        </p:nvSpPr>
        <p:spPr>
          <a:xfrm>
            <a:off x="2229480" y="1818360"/>
            <a:ext cx="437040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메인 화면 관리 &gt; 프로젝트 배너 관리 &gt; 투자 프로젝트</a:t>
            </a:r>
            <a:endParaRPr lang="en-US" sz="1500" b="0" strike="noStrike" spc="-1">
              <a:latin typeface="Noto Sans CJK JP"/>
            </a:endParaRPr>
          </a:p>
        </p:txBody>
      </p:sp>
      <p:grpSp>
        <p:nvGrpSpPr>
          <p:cNvPr id="2079" name="Group 10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080" name="Group 11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081" name="CustomShape 12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082" name="CustomShape 13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083" name="Group 14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084" name="Line 15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085" name="Line 16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086" name="Group 17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087" name="그림 71"/>
            <p:cNvPicPr/>
            <p:nvPr/>
          </p:nvPicPr>
          <p:blipFill>
            <a:blip r:embed="rId5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088" name="Group 18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089" name="Group 19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090" name="CustomShape 20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091" name="CustomShape 21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092" name="Group 22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093" name="Line 23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094" name="Line 24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095" name="그림 88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96" name="그림 89"/>
            <p:cNvPicPr/>
            <p:nvPr/>
          </p:nvPicPr>
          <p:blipFill>
            <a:blip r:embed="rId5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97" name="Group 25"/>
          <p:cNvGrpSpPr/>
          <p:nvPr/>
        </p:nvGrpSpPr>
        <p:grpSpPr>
          <a:xfrm>
            <a:off x="2348280" y="2666880"/>
            <a:ext cx="1379160" cy="1361520"/>
            <a:chOff x="2348280" y="2666880"/>
            <a:chExt cx="1379160" cy="1361520"/>
          </a:xfrm>
        </p:grpSpPr>
        <p:grpSp>
          <p:nvGrpSpPr>
            <p:cNvPr id="2098" name="Group 26"/>
            <p:cNvGrpSpPr/>
            <p:nvPr/>
          </p:nvGrpSpPr>
          <p:grpSpPr>
            <a:xfrm>
              <a:off x="2348280" y="2666880"/>
              <a:ext cx="1378440" cy="1361520"/>
              <a:chOff x="2348280" y="2666880"/>
              <a:chExt cx="1378440" cy="1361520"/>
            </a:xfrm>
          </p:grpSpPr>
          <p:sp>
            <p:nvSpPr>
              <p:cNvPr id="2099" name="CustomShape 27"/>
              <p:cNvSpPr/>
              <p:nvPr/>
            </p:nvSpPr>
            <p:spPr>
              <a:xfrm>
                <a:off x="2348280" y="334296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00" name="CustomShape 28"/>
              <p:cNvSpPr/>
              <p:nvPr/>
            </p:nvSpPr>
            <p:spPr>
              <a:xfrm>
                <a:off x="2348280" y="26668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01" name="Group 29"/>
            <p:cNvGrpSpPr/>
            <p:nvPr/>
          </p:nvGrpSpPr>
          <p:grpSpPr>
            <a:xfrm>
              <a:off x="2348280" y="2666880"/>
              <a:ext cx="1379160" cy="686160"/>
              <a:chOff x="2348280" y="2666880"/>
              <a:chExt cx="1379160" cy="686160"/>
            </a:xfrm>
          </p:grpSpPr>
          <p:sp>
            <p:nvSpPr>
              <p:cNvPr id="2102" name="Line 30"/>
              <p:cNvSpPr/>
              <p:nvPr/>
            </p:nvSpPr>
            <p:spPr>
              <a:xfrm>
                <a:off x="2348280" y="266688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03" name="Line 31"/>
              <p:cNvSpPr/>
              <p:nvPr/>
            </p:nvSpPr>
            <p:spPr>
              <a:xfrm flipH="1">
                <a:off x="2348280" y="266688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04" name="Group 32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105" name="Group 33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106" name="CustomShape 34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07" name="CustomShape 35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08" name="Group 36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109" name="Line 37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10" name="Line 38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11" name="Group 39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112" name="그림 161"/>
            <p:cNvPicPr/>
            <p:nvPr/>
          </p:nvPicPr>
          <p:blipFill>
            <a:blip r:embed="rId5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13" name="Group 40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114" name="Group 41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115" name="CustomShape 42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116" name="CustomShape 43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117" name="Group 44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118" name="Line 45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119" name="Line 46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120" name="그림 163"/>
            <p:cNvPicPr/>
            <p:nvPr/>
          </p:nvPicPr>
          <p:blipFill>
            <a:blip r:embed="rId5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1" name="그림 167"/>
            <p:cNvPicPr/>
            <p:nvPr/>
          </p:nvPicPr>
          <p:blipFill>
            <a:blip r:embed="rId5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22" name="Group 47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123" name="Group 48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124" name="CustomShape 49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25" name="CustomShape 50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26" name="Group 51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127" name="Line 52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28" name="Line 53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129" name="CustomShape 54"/>
          <p:cNvSpPr/>
          <p:nvPr/>
        </p:nvSpPr>
        <p:spPr>
          <a:xfrm>
            <a:off x="250416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2020-01-25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130" name="CustomShape 55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2020-01-23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131" name="CustomShape 56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132" name="CustomShape 57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133" name="CustomShape 58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2020-01-12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134" name="CustomShape 59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2020-01-15</a:t>
            </a:r>
            <a:endParaRPr lang="en-US" sz="800" b="0" strike="noStrike" spc="-1">
              <a:latin typeface="Noto Sans CJK JP"/>
            </a:endParaRPr>
          </a:p>
        </p:txBody>
      </p:sp>
      <p:pic>
        <p:nvPicPr>
          <p:cNvPr id="2135" name="그림 187"/>
          <p:cNvPicPr/>
          <p:nvPr/>
        </p:nvPicPr>
        <p:blipFill>
          <a:blip r:embed="rId6"/>
          <a:stretch/>
        </p:blipFill>
        <p:spPr>
          <a:xfrm>
            <a:off x="6877080" y="228132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136" name="그림 188"/>
          <p:cNvPicPr/>
          <p:nvPr/>
        </p:nvPicPr>
        <p:blipFill>
          <a:blip r:embed="rId7"/>
          <a:stretch/>
        </p:blipFill>
        <p:spPr>
          <a:xfrm>
            <a:off x="6040080" y="230796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137" name="그림 189"/>
          <p:cNvPicPr/>
          <p:nvPr/>
        </p:nvPicPr>
        <p:blipFill>
          <a:blip r:embed="rId8"/>
          <a:stretch/>
        </p:blipFill>
        <p:spPr>
          <a:xfrm>
            <a:off x="7443000" y="2301480"/>
            <a:ext cx="501120" cy="253800"/>
          </a:xfrm>
          <a:prstGeom prst="rect">
            <a:avLst/>
          </a:prstGeom>
          <a:ln>
            <a:noFill/>
          </a:ln>
        </p:spPr>
      </p:pic>
      <p:graphicFrame>
        <p:nvGraphicFramePr>
          <p:cNvPr id="2138" name="Table 60"/>
          <p:cNvGraphicFramePr/>
          <p:nvPr/>
        </p:nvGraphicFramePr>
        <p:xfrm>
          <a:off x="8496000" y="124416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페이지 경로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프로젝트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39" name="CustomShape 61"/>
          <p:cNvSpPr/>
          <p:nvPr/>
        </p:nvSpPr>
        <p:spPr>
          <a:xfrm>
            <a:off x="6794280" y="18374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0" name="Table 1"/>
          <p:cNvGraphicFramePr/>
          <p:nvPr/>
        </p:nvGraphicFramePr>
        <p:xfrm>
          <a:off x="131760" y="115920"/>
          <a:ext cx="5406120" cy="1102680"/>
        </p:xfrm>
        <a:graphic>
          <a:graphicData uri="http://schemas.openxmlformats.org/drawingml/2006/table">
            <a:tbl>
              <a:tblPr/>
              <a:tblGrid>
                <a:gridCol w="1892160"/>
                <a:gridCol w="35139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admin_w_sh_umain_reward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배너관리 &gt; 리워드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1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2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3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lang="en-US" sz="1200" b="0" strike="noStrike" spc="-1">
              <a:latin typeface="Noto Sans CJK JP"/>
            </a:endParaRPr>
          </a:p>
        </p:txBody>
      </p:sp>
      <p:graphicFrame>
        <p:nvGraphicFramePr>
          <p:cNvPr id="2144" name="Table 5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2145" name="Line 6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146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2147" name="CustomShape 7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2148" name="CustomShape 8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9" name="그림 5"/>
          <p:cNvPicPr/>
          <p:nvPr/>
        </p:nvPicPr>
        <p:blipFill>
          <a:blip r:embed="rId3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150" name="그림 48"/>
          <p:cNvPicPr/>
          <p:nvPr/>
        </p:nvPicPr>
        <p:blipFill>
          <a:blip r:embed="rId4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151" name="CustomShape 9"/>
          <p:cNvSpPr/>
          <p:nvPr/>
        </p:nvSpPr>
        <p:spPr>
          <a:xfrm>
            <a:off x="2238120" y="1818360"/>
            <a:ext cx="454572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메인 화면 관리 &gt; 프로젝트 배너 관리 &gt; 리워드 프로젝트</a:t>
            </a:r>
            <a:endParaRPr lang="en-US" sz="1500" b="0" strike="noStrike" spc="-1">
              <a:latin typeface="Noto Sans CJK JP"/>
            </a:endParaRPr>
          </a:p>
        </p:txBody>
      </p:sp>
      <p:grpSp>
        <p:nvGrpSpPr>
          <p:cNvPr id="2152" name="Group 10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153" name="Group 11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154" name="CustomShape 12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55" name="CustomShape 13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56" name="Group 14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157" name="Line 15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58" name="Line 16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59" name="Group 17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160" name="그림 71"/>
            <p:cNvPicPr/>
            <p:nvPr/>
          </p:nvPicPr>
          <p:blipFill>
            <a:blip r:embed="rId5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61" name="Group 18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162" name="Group 19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163" name="CustomShape 20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164" name="CustomShape 21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165" name="Group 22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166" name="Line 23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167" name="Line 24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168" name="그림 88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69" name="그림 89"/>
            <p:cNvPicPr/>
            <p:nvPr/>
          </p:nvPicPr>
          <p:blipFill>
            <a:blip r:embed="rId5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70" name="Group 25"/>
          <p:cNvGrpSpPr/>
          <p:nvPr/>
        </p:nvGrpSpPr>
        <p:grpSpPr>
          <a:xfrm>
            <a:off x="2348280" y="2666880"/>
            <a:ext cx="1379160" cy="1361520"/>
            <a:chOff x="2348280" y="2666880"/>
            <a:chExt cx="1379160" cy="1361520"/>
          </a:xfrm>
        </p:grpSpPr>
        <p:grpSp>
          <p:nvGrpSpPr>
            <p:cNvPr id="2171" name="Group 26"/>
            <p:cNvGrpSpPr/>
            <p:nvPr/>
          </p:nvGrpSpPr>
          <p:grpSpPr>
            <a:xfrm>
              <a:off x="2348280" y="2666880"/>
              <a:ext cx="1378440" cy="1361520"/>
              <a:chOff x="2348280" y="2666880"/>
              <a:chExt cx="1378440" cy="1361520"/>
            </a:xfrm>
          </p:grpSpPr>
          <p:sp>
            <p:nvSpPr>
              <p:cNvPr id="2172" name="CustomShape 27"/>
              <p:cNvSpPr/>
              <p:nvPr/>
            </p:nvSpPr>
            <p:spPr>
              <a:xfrm>
                <a:off x="2348280" y="334296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73" name="CustomShape 28"/>
              <p:cNvSpPr/>
              <p:nvPr/>
            </p:nvSpPr>
            <p:spPr>
              <a:xfrm>
                <a:off x="2348280" y="26668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74" name="Group 29"/>
            <p:cNvGrpSpPr/>
            <p:nvPr/>
          </p:nvGrpSpPr>
          <p:grpSpPr>
            <a:xfrm>
              <a:off x="2348280" y="2666880"/>
              <a:ext cx="1379160" cy="686160"/>
              <a:chOff x="2348280" y="2666880"/>
              <a:chExt cx="1379160" cy="686160"/>
            </a:xfrm>
          </p:grpSpPr>
          <p:sp>
            <p:nvSpPr>
              <p:cNvPr id="2175" name="Line 30"/>
              <p:cNvSpPr/>
              <p:nvPr/>
            </p:nvSpPr>
            <p:spPr>
              <a:xfrm>
                <a:off x="2348280" y="266688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76" name="Line 31"/>
              <p:cNvSpPr/>
              <p:nvPr/>
            </p:nvSpPr>
            <p:spPr>
              <a:xfrm flipH="1">
                <a:off x="2348280" y="266688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77" name="Group 32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178" name="Group 33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179" name="CustomShape 34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80" name="CustomShape 35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81" name="Group 36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182" name="Line 37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83" name="Line 38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184" name="Group 39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185" name="그림 161"/>
            <p:cNvPicPr/>
            <p:nvPr/>
          </p:nvPicPr>
          <p:blipFill>
            <a:blip r:embed="rId5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86" name="Group 40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187" name="Group 41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188" name="CustomShape 42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189" name="CustomShape 43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190" name="Group 44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191" name="Line 45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192" name="Line 46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193" name="그림 163"/>
            <p:cNvPicPr/>
            <p:nvPr/>
          </p:nvPicPr>
          <p:blipFill>
            <a:blip r:embed="rId5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4" name="그림 167"/>
            <p:cNvPicPr/>
            <p:nvPr/>
          </p:nvPicPr>
          <p:blipFill>
            <a:blip r:embed="rId5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95" name="Group 47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196" name="Group 48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197" name="CustomShape 49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198" name="CustomShape 50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199" name="Group 51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200" name="Line 52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01" name="Line 53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02" name="CustomShape 54"/>
          <p:cNvSpPr/>
          <p:nvPr/>
        </p:nvSpPr>
        <p:spPr>
          <a:xfrm>
            <a:off x="250416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2020-01-25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03" name="CustomShape 55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2020-01-23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04" name="CustomShape 56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05" name="CustomShape 57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06" name="CustomShape 58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2020-01-12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07" name="CustomShape 59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2020-01-15</a:t>
            </a:r>
            <a:endParaRPr lang="en-US" sz="800" b="0" strike="noStrike" spc="-1">
              <a:latin typeface="Noto Sans CJK JP"/>
            </a:endParaRPr>
          </a:p>
        </p:txBody>
      </p:sp>
      <p:pic>
        <p:nvPicPr>
          <p:cNvPr id="2208" name="그림 79"/>
          <p:cNvPicPr/>
          <p:nvPr/>
        </p:nvPicPr>
        <p:blipFill>
          <a:blip r:embed="rId6"/>
          <a:stretch/>
        </p:blipFill>
        <p:spPr>
          <a:xfrm>
            <a:off x="6861240" y="227088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209" name="그림 80"/>
          <p:cNvPicPr/>
          <p:nvPr/>
        </p:nvPicPr>
        <p:blipFill>
          <a:blip r:embed="rId7"/>
          <a:stretch/>
        </p:blipFill>
        <p:spPr>
          <a:xfrm>
            <a:off x="6024600" y="229752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210" name="그림 90"/>
          <p:cNvPicPr/>
          <p:nvPr/>
        </p:nvPicPr>
        <p:blipFill>
          <a:blip r:embed="rId8"/>
          <a:stretch/>
        </p:blipFill>
        <p:spPr>
          <a:xfrm>
            <a:off x="7427160" y="2291040"/>
            <a:ext cx="501120" cy="253800"/>
          </a:xfrm>
          <a:prstGeom prst="rect">
            <a:avLst/>
          </a:prstGeom>
          <a:ln>
            <a:noFill/>
          </a:ln>
        </p:spPr>
      </p:pic>
      <p:graphicFrame>
        <p:nvGraphicFramePr>
          <p:cNvPr id="2211" name="Table 60"/>
          <p:cNvGraphicFramePr/>
          <p:nvPr/>
        </p:nvGraphicFramePr>
        <p:xfrm>
          <a:off x="8496000" y="124416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페이지 경로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프로젝트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12" name="CustomShape 61"/>
          <p:cNvSpPr/>
          <p:nvPr/>
        </p:nvSpPr>
        <p:spPr>
          <a:xfrm>
            <a:off x="6945840" y="18367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3" name="Table 1"/>
          <p:cNvGraphicFramePr/>
          <p:nvPr/>
        </p:nvGraphicFramePr>
        <p:xfrm>
          <a:off x="131760" y="115920"/>
          <a:ext cx="5673240" cy="1102680"/>
        </p:xfrm>
        <a:graphic>
          <a:graphicData uri="http://schemas.openxmlformats.org/drawingml/2006/table">
            <a:tbl>
              <a:tblPr/>
              <a:tblGrid>
                <a:gridCol w="1985760"/>
                <a:gridCol w="368748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admin_w_sh_usermain_new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배너관리 &gt; 새로운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4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16" name="CustomShape 4"/>
          <p:cNvSpPr/>
          <p:nvPr/>
        </p:nvSpPr>
        <p:spPr>
          <a:xfrm>
            <a:off x="158040" y="124560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endParaRPr lang="en-US" sz="1200" b="0" strike="noStrike" spc="-1">
              <a:latin typeface="Noto Sans CJK JP"/>
            </a:endParaRPr>
          </a:p>
        </p:txBody>
      </p:sp>
      <p:graphicFrame>
        <p:nvGraphicFramePr>
          <p:cNvPr id="2217" name="Table 5"/>
          <p:cNvGraphicFramePr/>
          <p:nvPr/>
        </p:nvGraphicFramePr>
        <p:xfrm>
          <a:off x="167400" y="1261440"/>
          <a:ext cx="1661040" cy="5329080"/>
        </p:xfrm>
        <a:graphic>
          <a:graphicData uri="http://schemas.openxmlformats.org/drawingml/2006/table">
            <a:tbl>
              <a:tblPr/>
              <a:tblGrid>
                <a:gridCol w="1661040"/>
              </a:tblGrid>
              <a:tr h="46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ADMIN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DC7F0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통계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회원관리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결제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커뮤니티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91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메인화면 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270000"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  <a:tr h="204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6480">
                      <a:solidFill>
                        <a:srgbClr val="3B3838"/>
                      </a:solidFill>
                    </a:lnL>
                    <a:lnR w="6480">
                      <a:solidFill>
                        <a:srgbClr val="3B3838"/>
                      </a:solidFill>
                    </a:lnR>
                    <a:lnT w="6480">
                      <a:solidFill>
                        <a:srgbClr val="3B3838"/>
                      </a:solidFill>
                    </a:lnT>
                    <a:lnB w="6480">
                      <a:solidFill>
                        <a:srgbClr val="3B3838"/>
                      </a:solidFill>
                    </a:lnB>
                    <a:solidFill>
                      <a:srgbClr val="333F4F"/>
                    </a:solidFill>
                  </a:tcPr>
                </a:tc>
              </a:tr>
            </a:tbl>
          </a:graphicData>
        </a:graphic>
      </p:graphicFrame>
      <p:sp>
        <p:nvSpPr>
          <p:cNvPr id="2218" name="Line 6"/>
          <p:cNvSpPr/>
          <p:nvPr/>
        </p:nvSpPr>
        <p:spPr>
          <a:xfrm>
            <a:off x="1819080" y="1778760"/>
            <a:ext cx="6370920" cy="3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219" name="그림 7"/>
          <p:cNvPicPr/>
          <p:nvPr/>
        </p:nvPicPr>
        <p:blipFill>
          <a:blip r:embed="rId2"/>
          <a:stretch/>
        </p:blipFill>
        <p:spPr>
          <a:xfrm>
            <a:off x="6743520" y="1298880"/>
            <a:ext cx="403560" cy="398160"/>
          </a:xfrm>
          <a:prstGeom prst="rect">
            <a:avLst/>
          </a:prstGeom>
          <a:ln>
            <a:noFill/>
          </a:ln>
        </p:spPr>
      </p:pic>
      <p:sp>
        <p:nvSpPr>
          <p:cNvPr id="2220" name="CustomShape 7"/>
          <p:cNvSpPr/>
          <p:nvPr/>
        </p:nvSpPr>
        <p:spPr>
          <a:xfrm>
            <a:off x="7150320" y="1364400"/>
            <a:ext cx="633240" cy="28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유서희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2221" name="CustomShape 8"/>
          <p:cNvSpPr/>
          <p:nvPr/>
        </p:nvSpPr>
        <p:spPr>
          <a:xfrm rot="10800000">
            <a:off x="8035200" y="1667880"/>
            <a:ext cx="105480" cy="100440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2" name="그림 5"/>
          <p:cNvPicPr/>
          <p:nvPr/>
        </p:nvPicPr>
        <p:blipFill>
          <a:blip r:embed="rId3"/>
          <a:stretch/>
        </p:blipFill>
        <p:spPr>
          <a:xfrm>
            <a:off x="4286520" y="6165720"/>
            <a:ext cx="1616040" cy="304560"/>
          </a:xfrm>
          <a:prstGeom prst="rect">
            <a:avLst/>
          </a:prstGeom>
          <a:ln>
            <a:noFill/>
          </a:ln>
        </p:spPr>
      </p:pic>
      <p:pic>
        <p:nvPicPr>
          <p:cNvPr id="2223" name="그림 48"/>
          <p:cNvPicPr/>
          <p:nvPr/>
        </p:nvPicPr>
        <p:blipFill>
          <a:blip r:embed="rId4"/>
          <a:stretch/>
        </p:blipFill>
        <p:spPr>
          <a:xfrm>
            <a:off x="1932840" y="2234880"/>
            <a:ext cx="559800" cy="286920"/>
          </a:xfrm>
          <a:prstGeom prst="rect">
            <a:avLst/>
          </a:prstGeom>
          <a:ln>
            <a:noFill/>
          </a:ln>
        </p:spPr>
      </p:pic>
      <p:sp>
        <p:nvSpPr>
          <p:cNvPr id="2224" name="CustomShape 9"/>
          <p:cNvSpPr/>
          <p:nvPr/>
        </p:nvSpPr>
        <p:spPr>
          <a:xfrm>
            <a:off x="2238120" y="1810080"/>
            <a:ext cx="4545720" cy="31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메인 화면 관리 &gt; 프로젝트 배너 관리 &gt; 새로운 프로젝트</a:t>
            </a:r>
            <a:endParaRPr lang="en-US" sz="1500" b="0" strike="noStrike" spc="-1">
              <a:latin typeface="Noto Sans CJK JP"/>
            </a:endParaRPr>
          </a:p>
        </p:txBody>
      </p:sp>
      <p:grpSp>
        <p:nvGrpSpPr>
          <p:cNvPr id="2225" name="Group 10"/>
          <p:cNvGrpSpPr/>
          <p:nvPr/>
        </p:nvGrpSpPr>
        <p:grpSpPr>
          <a:xfrm>
            <a:off x="4426200" y="2658240"/>
            <a:ext cx="1378800" cy="1361520"/>
            <a:chOff x="4426200" y="2658240"/>
            <a:chExt cx="1378800" cy="1361520"/>
          </a:xfrm>
        </p:grpSpPr>
        <p:grpSp>
          <p:nvGrpSpPr>
            <p:cNvPr id="2226" name="Group 11"/>
            <p:cNvGrpSpPr/>
            <p:nvPr/>
          </p:nvGrpSpPr>
          <p:grpSpPr>
            <a:xfrm>
              <a:off x="4426200" y="2658240"/>
              <a:ext cx="1378440" cy="1361520"/>
              <a:chOff x="4426200" y="2658240"/>
              <a:chExt cx="1378440" cy="1361520"/>
            </a:xfrm>
          </p:grpSpPr>
          <p:sp>
            <p:nvSpPr>
              <p:cNvPr id="2227" name="CustomShape 12"/>
              <p:cNvSpPr/>
              <p:nvPr/>
            </p:nvSpPr>
            <p:spPr>
              <a:xfrm>
                <a:off x="4426200" y="33343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228" name="CustomShape 13"/>
              <p:cNvSpPr/>
              <p:nvPr/>
            </p:nvSpPr>
            <p:spPr>
              <a:xfrm>
                <a:off x="4426200" y="26582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29" name="Group 14"/>
            <p:cNvGrpSpPr/>
            <p:nvPr/>
          </p:nvGrpSpPr>
          <p:grpSpPr>
            <a:xfrm>
              <a:off x="4426200" y="2658240"/>
              <a:ext cx="1378800" cy="686160"/>
              <a:chOff x="4426200" y="2658240"/>
              <a:chExt cx="1378800" cy="686160"/>
            </a:xfrm>
          </p:grpSpPr>
          <p:sp>
            <p:nvSpPr>
              <p:cNvPr id="2230" name="Line 15"/>
              <p:cNvSpPr/>
              <p:nvPr/>
            </p:nvSpPr>
            <p:spPr>
              <a:xfrm>
                <a:off x="4426200" y="265824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31" name="Line 16"/>
              <p:cNvSpPr/>
              <p:nvPr/>
            </p:nvSpPr>
            <p:spPr>
              <a:xfrm flipH="1">
                <a:off x="4426200" y="265824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232" name="Group 17"/>
          <p:cNvGrpSpPr/>
          <p:nvPr/>
        </p:nvGrpSpPr>
        <p:grpSpPr>
          <a:xfrm>
            <a:off x="1932840" y="2599560"/>
            <a:ext cx="5970960" cy="1428840"/>
            <a:chOff x="1932840" y="2599560"/>
            <a:chExt cx="5970960" cy="1428840"/>
          </a:xfrm>
        </p:grpSpPr>
        <p:pic>
          <p:nvPicPr>
            <p:cNvPr id="2233" name="그림 71"/>
            <p:cNvPicPr/>
            <p:nvPr/>
          </p:nvPicPr>
          <p:blipFill>
            <a:blip r:embed="rId5"/>
            <a:stretch/>
          </p:blipFill>
          <p:spPr>
            <a:xfrm>
              <a:off x="612036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34" name="Group 18"/>
            <p:cNvGrpSpPr/>
            <p:nvPr/>
          </p:nvGrpSpPr>
          <p:grpSpPr>
            <a:xfrm>
              <a:off x="6525000" y="2666880"/>
              <a:ext cx="1378800" cy="1361520"/>
              <a:chOff x="6525000" y="2666880"/>
              <a:chExt cx="1378800" cy="1361520"/>
            </a:xfrm>
          </p:grpSpPr>
          <p:grpSp>
            <p:nvGrpSpPr>
              <p:cNvPr id="2235" name="Group 19"/>
              <p:cNvGrpSpPr/>
              <p:nvPr/>
            </p:nvGrpSpPr>
            <p:grpSpPr>
              <a:xfrm>
                <a:off x="6525000" y="2666880"/>
                <a:ext cx="1378440" cy="1361520"/>
                <a:chOff x="6525000" y="2666880"/>
                <a:chExt cx="1378440" cy="1361520"/>
              </a:xfrm>
            </p:grpSpPr>
            <p:sp>
              <p:nvSpPr>
                <p:cNvPr id="2236" name="CustomShape 20"/>
                <p:cNvSpPr/>
                <p:nvPr/>
              </p:nvSpPr>
              <p:spPr>
                <a:xfrm>
                  <a:off x="6525000" y="334296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237" name="CustomShape 21"/>
                <p:cNvSpPr/>
                <p:nvPr/>
              </p:nvSpPr>
              <p:spPr>
                <a:xfrm>
                  <a:off x="6525000" y="26668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238" name="Group 22"/>
              <p:cNvGrpSpPr/>
              <p:nvPr/>
            </p:nvGrpSpPr>
            <p:grpSpPr>
              <a:xfrm>
                <a:off x="6525000" y="2666880"/>
                <a:ext cx="1378800" cy="686160"/>
                <a:chOff x="6525000" y="2666880"/>
                <a:chExt cx="1378800" cy="686160"/>
              </a:xfrm>
            </p:grpSpPr>
            <p:sp>
              <p:nvSpPr>
                <p:cNvPr id="2239" name="Line 23"/>
                <p:cNvSpPr/>
                <p:nvPr/>
              </p:nvSpPr>
              <p:spPr>
                <a:xfrm>
                  <a:off x="6525000" y="266688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240" name="Line 24"/>
                <p:cNvSpPr/>
                <p:nvPr/>
              </p:nvSpPr>
              <p:spPr>
                <a:xfrm flipH="1">
                  <a:off x="6525000" y="266688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241" name="그림 88"/>
            <p:cNvPicPr/>
            <p:nvPr/>
          </p:nvPicPr>
          <p:blipFill>
            <a:blip r:embed="rId5"/>
            <a:stretch/>
          </p:blipFill>
          <p:spPr>
            <a:xfrm>
              <a:off x="407160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2" name="그림 89"/>
            <p:cNvPicPr/>
            <p:nvPr/>
          </p:nvPicPr>
          <p:blipFill>
            <a:blip r:embed="rId5"/>
            <a:stretch/>
          </p:blipFill>
          <p:spPr>
            <a:xfrm>
              <a:off x="1932840" y="25995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43" name="Group 25"/>
          <p:cNvGrpSpPr/>
          <p:nvPr/>
        </p:nvGrpSpPr>
        <p:grpSpPr>
          <a:xfrm>
            <a:off x="2348280" y="2666880"/>
            <a:ext cx="1379160" cy="1361520"/>
            <a:chOff x="2348280" y="2666880"/>
            <a:chExt cx="1379160" cy="1361520"/>
          </a:xfrm>
        </p:grpSpPr>
        <p:grpSp>
          <p:nvGrpSpPr>
            <p:cNvPr id="2244" name="Group 26"/>
            <p:cNvGrpSpPr/>
            <p:nvPr/>
          </p:nvGrpSpPr>
          <p:grpSpPr>
            <a:xfrm>
              <a:off x="2348280" y="2666880"/>
              <a:ext cx="1378440" cy="1361520"/>
              <a:chOff x="2348280" y="2666880"/>
              <a:chExt cx="1378440" cy="1361520"/>
            </a:xfrm>
          </p:grpSpPr>
          <p:sp>
            <p:nvSpPr>
              <p:cNvPr id="2245" name="CustomShape 27"/>
              <p:cNvSpPr/>
              <p:nvPr/>
            </p:nvSpPr>
            <p:spPr>
              <a:xfrm>
                <a:off x="2348280" y="334296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246" name="CustomShape 28"/>
              <p:cNvSpPr/>
              <p:nvPr/>
            </p:nvSpPr>
            <p:spPr>
              <a:xfrm>
                <a:off x="2348280" y="26668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47" name="Group 29"/>
            <p:cNvGrpSpPr/>
            <p:nvPr/>
          </p:nvGrpSpPr>
          <p:grpSpPr>
            <a:xfrm>
              <a:off x="2348280" y="2666880"/>
              <a:ext cx="1379160" cy="686160"/>
              <a:chOff x="2348280" y="2666880"/>
              <a:chExt cx="1379160" cy="686160"/>
            </a:xfrm>
          </p:grpSpPr>
          <p:sp>
            <p:nvSpPr>
              <p:cNvPr id="2248" name="Line 30"/>
              <p:cNvSpPr/>
              <p:nvPr/>
            </p:nvSpPr>
            <p:spPr>
              <a:xfrm>
                <a:off x="2348280" y="266688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49" name="Line 31"/>
              <p:cNvSpPr/>
              <p:nvPr/>
            </p:nvSpPr>
            <p:spPr>
              <a:xfrm flipH="1">
                <a:off x="2348280" y="266688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250" name="Group 32"/>
          <p:cNvGrpSpPr/>
          <p:nvPr/>
        </p:nvGrpSpPr>
        <p:grpSpPr>
          <a:xfrm>
            <a:off x="4426200" y="4495680"/>
            <a:ext cx="1378800" cy="1361880"/>
            <a:chOff x="4426200" y="4495680"/>
            <a:chExt cx="1378800" cy="1361880"/>
          </a:xfrm>
        </p:grpSpPr>
        <p:grpSp>
          <p:nvGrpSpPr>
            <p:cNvPr id="2251" name="Group 33"/>
            <p:cNvGrpSpPr/>
            <p:nvPr/>
          </p:nvGrpSpPr>
          <p:grpSpPr>
            <a:xfrm>
              <a:off x="4426200" y="4496040"/>
              <a:ext cx="1378440" cy="1361520"/>
              <a:chOff x="4426200" y="4496040"/>
              <a:chExt cx="1378440" cy="1361520"/>
            </a:xfrm>
          </p:grpSpPr>
          <p:sp>
            <p:nvSpPr>
              <p:cNvPr id="2252" name="CustomShape 34"/>
              <p:cNvSpPr/>
              <p:nvPr/>
            </p:nvSpPr>
            <p:spPr>
              <a:xfrm>
                <a:off x="4426200" y="517212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253" name="CustomShape 35"/>
              <p:cNvSpPr/>
              <p:nvPr/>
            </p:nvSpPr>
            <p:spPr>
              <a:xfrm>
                <a:off x="4426200" y="449604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54" name="Group 36"/>
            <p:cNvGrpSpPr/>
            <p:nvPr/>
          </p:nvGrpSpPr>
          <p:grpSpPr>
            <a:xfrm>
              <a:off x="4426200" y="4495680"/>
              <a:ext cx="1378800" cy="686160"/>
              <a:chOff x="4426200" y="4495680"/>
              <a:chExt cx="1378800" cy="686160"/>
            </a:xfrm>
          </p:grpSpPr>
          <p:sp>
            <p:nvSpPr>
              <p:cNvPr id="2255" name="Line 37"/>
              <p:cNvSpPr/>
              <p:nvPr/>
            </p:nvSpPr>
            <p:spPr>
              <a:xfrm>
                <a:off x="4426200" y="4495680"/>
                <a:ext cx="137880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56" name="Line 38"/>
              <p:cNvSpPr/>
              <p:nvPr/>
            </p:nvSpPr>
            <p:spPr>
              <a:xfrm flipH="1">
                <a:off x="4426200" y="4495680"/>
                <a:ext cx="137880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2257" name="Group 39"/>
          <p:cNvGrpSpPr/>
          <p:nvPr/>
        </p:nvGrpSpPr>
        <p:grpSpPr>
          <a:xfrm>
            <a:off x="1932840" y="4437360"/>
            <a:ext cx="5970960" cy="1428480"/>
            <a:chOff x="1932840" y="4437360"/>
            <a:chExt cx="5970960" cy="1428480"/>
          </a:xfrm>
        </p:grpSpPr>
        <p:pic>
          <p:nvPicPr>
            <p:cNvPr id="2258" name="그림 161"/>
            <p:cNvPicPr/>
            <p:nvPr/>
          </p:nvPicPr>
          <p:blipFill>
            <a:blip r:embed="rId5"/>
            <a:stretch/>
          </p:blipFill>
          <p:spPr>
            <a:xfrm>
              <a:off x="612036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59" name="Group 40"/>
            <p:cNvGrpSpPr/>
            <p:nvPr/>
          </p:nvGrpSpPr>
          <p:grpSpPr>
            <a:xfrm>
              <a:off x="6525000" y="4504320"/>
              <a:ext cx="1378800" cy="1361520"/>
              <a:chOff x="6525000" y="4504320"/>
              <a:chExt cx="1378800" cy="1361520"/>
            </a:xfrm>
          </p:grpSpPr>
          <p:grpSp>
            <p:nvGrpSpPr>
              <p:cNvPr id="2260" name="Group 41"/>
              <p:cNvGrpSpPr/>
              <p:nvPr/>
            </p:nvGrpSpPr>
            <p:grpSpPr>
              <a:xfrm>
                <a:off x="6525000" y="4504680"/>
                <a:ext cx="1378440" cy="1361160"/>
                <a:chOff x="6525000" y="4504680"/>
                <a:chExt cx="1378440" cy="1361160"/>
              </a:xfrm>
            </p:grpSpPr>
            <p:sp>
              <p:nvSpPr>
                <p:cNvPr id="2261" name="CustomShape 42"/>
                <p:cNvSpPr/>
                <p:nvPr/>
              </p:nvSpPr>
              <p:spPr>
                <a:xfrm>
                  <a:off x="6525000" y="5180400"/>
                  <a:ext cx="1378440" cy="685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  <p:txBody>
                <a:bodyPr lIns="90000" tIns="45000" rIns="90000" bIns="45000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주식회사 메탈로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눈앞에서 직접 연주하는 듯한 생생함 &lt;메탈로 VINCENT&gt; </a:t>
                  </a:r>
                  <a:endParaRPr lang="en-US" sz="700" b="0" strike="noStrike" spc="-1">
                    <a:latin typeface="Noto Sans CJK JP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n-US" sz="700" b="0" strike="noStrike" spc="-1">
                      <a:solidFill>
                        <a:srgbClr val="000000"/>
                      </a:solidFill>
                      <a:latin typeface="맑은 고딕"/>
                      <a:ea typeface="DejaVu Sans"/>
                    </a:rPr>
                    <a:t>149% | 리워드 | D-18</a:t>
                  </a:r>
                  <a:endParaRPr lang="en-US" sz="700" b="0" strike="noStrike" spc="-1">
                    <a:latin typeface="Noto Sans CJK JP"/>
                  </a:endParaRPr>
                </a:p>
              </p:txBody>
            </p:sp>
            <p:sp>
              <p:nvSpPr>
                <p:cNvPr id="2262" name="CustomShape 43"/>
                <p:cNvSpPr/>
                <p:nvPr/>
              </p:nvSpPr>
              <p:spPr>
                <a:xfrm>
                  <a:off x="6525000" y="4504680"/>
                  <a:ext cx="1378440" cy="675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rou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  <p:grpSp>
            <p:nvGrpSpPr>
              <p:cNvPr id="2263" name="Group 44"/>
              <p:cNvGrpSpPr/>
              <p:nvPr/>
            </p:nvGrpSpPr>
            <p:grpSpPr>
              <a:xfrm>
                <a:off x="6525000" y="4504320"/>
                <a:ext cx="1378800" cy="686160"/>
                <a:chOff x="6525000" y="4504320"/>
                <a:chExt cx="1378800" cy="686160"/>
              </a:xfrm>
            </p:grpSpPr>
            <p:sp>
              <p:nvSpPr>
                <p:cNvPr id="2264" name="Line 45"/>
                <p:cNvSpPr/>
                <p:nvPr/>
              </p:nvSpPr>
              <p:spPr>
                <a:xfrm>
                  <a:off x="6525000" y="4504320"/>
                  <a:ext cx="1378800" cy="68616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2265" name="Line 46"/>
                <p:cNvSpPr/>
                <p:nvPr/>
              </p:nvSpPr>
              <p:spPr>
                <a:xfrm flipH="1">
                  <a:off x="6525000" y="4504320"/>
                  <a:ext cx="1378800" cy="681840"/>
                </a:xfrm>
                <a:prstGeom prst="line">
                  <a:avLst/>
                </a:prstGeom>
                <a:ln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</p:grpSp>
        </p:grpSp>
        <p:pic>
          <p:nvPicPr>
            <p:cNvPr id="2266" name="그림 163"/>
            <p:cNvPicPr/>
            <p:nvPr/>
          </p:nvPicPr>
          <p:blipFill>
            <a:blip r:embed="rId5"/>
            <a:stretch/>
          </p:blipFill>
          <p:spPr>
            <a:xfrm>
              <a:off x="407160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7" name="그림 167"/>
            <p:cNvPicPr/>
            <p:nvPr/>
          </p:nvPicPr>
          <p:blipFill>
            <a:blip r:embed="rId5"/>
            <a:stretch/>
          </p:blipFill>
          <p:spPr>
            <a:xfrm>
              <a:off x="1932840" y="4437360"/>
              <a:ext cx="254880" cy="237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68" name="Group 47"/>
          <p:cNvGrpSpPr/>
          <p:nvPr/>
        </p:nvGrpSpPr>
        <p:grpSpPr>
          <a:xfrm>
            <a:off x="2348280" y="4504320"/>
            <a:ext cx="1379160" cy="1361520"/>
            <a:chOff x="2348280" y="4504320"/>
            <a:chExt cx="1379160" cy="1361520"/>
          </a:xfrm>
        </p:grpSpPr>
        <p:grpSp>
          <p:nvGrpSpPr>
            <p:cNvPr id="2269" name="Group 48"/>
            <p:cNvGrpSpPr/>
            <p:nvPr/>
          </p:nvGrpSpPr>
          <p:grpSpPr>
            <a:xfrm>
              <a:off x="2348280" y="4504680"/>
              <a:ext cx="1378440" cy="1361160"/>
              <a:chOff x="2348280" y="4504680"/>
              <a:chExt cx="1378440" cy="1361160"/>
            </a:xfrm>
          </p:grpSpPr>
          <p:sp>
            <p:nvSpPr>
              <p:cNvPr id="2270" name="CustomShape 49"/>
              <p:cNvSpPr/>
              <p:nvPr/>
            </p:nvSpPr>
            <p:spPr>
              <a:xfrm>
                <a:off x="2348280" y="5180400"/>
                <a:ext cx="1378440" cy="6854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2271" name="CustomShape 50"/>
              <p:cNvSpPr/>
              <p:nvPr/>
            </p:nvSpPr>
            <p:spPr>
              <a:xfrm>
                <a:off x="2348280" y="4504680"/>
                <a:ext cx="1378440" cy="67536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2272" name="Group 51"/>
            <p:cNvGrpSpPr/>
            <p:nvPr/>
          </p:nvGrpSpPr>
          <p:grpSpPr>
            <a:xfrm>
              <a:off x="2348280" y="4504320"/>
              <a:ext cx="1379160" cy="686160"/>
              <a:chOff x="2348280" y="4504320"/>
              <a:chExt cx="1379160" cy="686160"/>
            </a:xfrm>
          </p:grpSpPr>
          <p:sp>
            <p:nvSpPr>
              <p:cNvPr id="2273" name="Line 52"/>
              <p:cNvSpPr/>
              <p:nvPr/>
            </p:nvSpPr>
            <p:spPr>
              <a:xfrm>
                <a:off x="2348280" y="4504320"/>
                <a:ext cx="1379160" cy="686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74" name="Line 53"/>
              <p:cNvSpPr/>
              <p:nvPr/>
            </p:nvSpPr>
            <p:spPr>
              <a:xfrm flipH="1">
                <a:off x="2348280" y="4504320"/>
                <a:ext cx="1379160" cy="6818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75" name="CustomShape 54"/>
          <p:cNvSpPr/>
          <p:nvPr/>
        </p:nvSpPr>
        <p:spPr>
          <a:xfrm>
            <a:off x="250416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2020-01-25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76" name="CustomShape 55"/>
          <p:cNvSpPr/>
          <p:nvPr/>
        </p:nvSpPr>
        <p:spPr>
          <a:xfrm>
            <a:off x="45820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2020-01-23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77" name="CustomShape 56"/>
          <p:cNvSpPr/>
          <p:nvPr/>
        </p:nvSpPr>
        <p:spPr>
          <a:xfrm>
            <a:off x="6680880" y="408096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2020-01-21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78" name="CustomShape 57"/>
          <p:cNvSpPr/>
          <p:nvPr/>
        </p:nvSpPr>
        <p:spPr>
          <a:xfrm>
            <a:off x="66808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2020-01-11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79" name="CustomShape 58"/>
          <p:cNvSpPr/>
          <p:nvPr/>
        </p:nvSpPr>
        <p:spPr>
          <a:xfrm>
            <a:off x="458208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2020-01-12</a:t>
            </a:r>
            <a:endParaRPr lang="en-US" sz="800" b="0" strike="noStrike" spc="-1">
              <a:latin typeface="Noto Sans CJK JP"/>
            </a:endParaRPr>
          </a:p>
        </p:txBody>
      </p:sp>
      <p:sp>
        <p:nvSpPr>
          <p:cNvPr id="2280" name="CustomShape 59"/>
          <p:cNvSpPr/>
          <p:nvPr/>
        </p:nvSpPr>
        <p:spPr>
          <a:xfrm>
            <a:off x="2504160" y="5950080"/>
            <a:ext cx="106632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등록일 : 2020-01-15</a:t>
            </a:r>
            <a:endParaRPr lang="en-US" sz="800" b="0" strike="noStrike" spc="-1">
              <a:latin typeface="Noto Sans CJK JP"/>
            </a:endParaRPr>
          </a:p>
        </p:txBody>
      </p:sp>
      <p:pic>
        <p:nvPicPr>
          <p:cNvPr id="2281" name="그림 79"/>
          <p:cNvPicPr/>
          <p:nvPr/>
        </p:nvPicPr>
        <p:blipFill>
          <a:blip r:embed="rId6"/>
          <a:stretch/>
        </p:blipFill>
        <p:spPr>
          <a:xfrm>
            <a:off x="6912720" y="2253960"/>
            <a:ext cx="584280" cy="270000"/>
          </a:xfrm>
          <a:prstGeom prst="rect">
            <a:avLst/>
          </a:prstGeom>
          <a:ln>
            <a:noFill/>
          </a:ln>
        </p:spPr>
      </p:pic>
      <p:pic>
        <p:nvPicPr>
          <p:cNvPr id="2282" name="그림 80"/>
          <p:cNvPicPr/>
          <p:nvPr/>
        </p:nvPicPr>
        <p:blipFill>
          <a:blip r:embed="rId7"/>
          <a:stretch/>
        </p:blipFill>
        <p:spPr>
          <a:xfrm>
            <a:off x="6075720" y="2280600"/>
            <a:ext cx="798480" cy="237240"/>
          </a:xfrm>
          <a:prstGeom prst="rect">
            <a:avLst/>
          </a:prstGeom>
          <a:ln>
            <a:noFill/>
          </a:ln>
        </p:spPr>
      </p:pic>
      <p:pic>
        <p:nvPicPr>
          <p:cNvPr id="2283" name="그림 90"/>
          <p:cNvPicPr/>
          <p:nvPr/>
        </p:nvPicPr>
        <p:blipFill>
          <a:blip r:embed="rId8"/>
          <a:stretch/>
        </p:blipFill>
        <p:spPr>
          <a:xfrm>
            <a:off x="7478640" y="2274120"/>
            <a:ext cx="501120" cy="253800"/>
          </a:xfrm>
          <a:prstGeom prst="rect">
            <a:avLst/>
          </a:prstGeom>
          <a:ln>
            <a:noFill/>
          </a:ln>
        </p:spPr>
      </p:pic>
      <p:graphicFrame>
        <p:nvGraphicFramePr>
          <p:cNvPr id="2284" name="Table 60"/>
          <p:cNvGraphicFramePr/>
          <p:nvPr/>
        </p:nvGraphicFramePr>
        <p:xfrm>
          <a:off x="8496000" y="124416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페이지 경로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새로운 프로젝트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85" name="CustomShape 61"/>
          <p:cNvSpPr/>
          <p:nvPr/>
        </p:nvSpPr>
        <p:spPr>
          <a:xfrm>
            <a:off x="6973560" y="18187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6" name="Table 1"/>
          <p:cNvGraphicFramePr/>
          <p:nvPr/>
        </p:nvGraphicFramePr>
        <p:xfrm>
          <a:off x="131760" y="115920"/>
          <a:ext cx="5673240" cy="1102680"/>
        </p:xfrm>
        <a:graphic>
          <a:graphicData uri="http://schemas.openxmlformats.org/drawingml/2006/table">
            <a:tbl>
              <a:tblPr/>
              <a:tblGrid>
                <a:gridCol w="1985760"/>
                <a:gridCol w="368748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admin_w_sh_chat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7" name="Table 2"/>
          <p:cNvGraphicFramePr/>
          <p:nvPr/>
        </p:nvGraphicFramePr>
        <p:xfrm>
          <a:off x="9308880" y="17532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89" name="그림 1"/>
          <p:cNvPicPr/>
          <p:nvPr/>
        </p:nvPicPr>
        <p:blipFill>
          <a:blip r:embed="rId2"/>
          <a:stretch/>
        </p:blipFill>
        <p:spPr>
          <a:xfrm>
            <a:off x="131760" y="1684080"/>
            <a:ext cx="8119440" cy="45129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290" name="Table 4"/>
          <p:cNvGraphicFramePr/>
          <p:nvPr/>
        </p:nvGraphicFramePr>
        <p:xfrm>
          <a:off x="8484480" y="168408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tawk.io 서비스 사용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29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29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4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5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6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7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98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9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300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01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02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03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04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5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06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07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8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09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0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11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2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2313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2314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15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6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17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18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19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20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그림 3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grpSp>
        <p:nvGrpSpPr>
          <p:cNvPr id="180" name="Group 1"/>
          <p:cNvGrpSpPr/>
          <p:nvPr/>
        </p:nvGrpSpPr>
        <p:grpSpPr>
          <a:xfrm>
            <a:off x="739800" y="501840"/>
            <a:ext cx="11449080" cy="6165000"/>
            <a:chOff x="739800" y="501840"/>
            <a:chExt cx="11449080" cy="6165000"/>
          </a:xfrm>
        </p:grpSpPr>
        <p:sp>
          <p:nvSpPr>
            <p:cNvPr id="181" name="CustomShape 2"/>
            <p:cNvSpPr/>
            <p:nvPr/>
          </p:nvSpPr>
          <p:spPr>
            <a:xfrm>
              <a:off x="937080" y="1729800"/>
              <a:ext cx="1164600" cy="512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2" name="Group 3"/>
            <p:cNvGrpSpPr/>
            <p:nvPr/>
          </p:nvGrpSpPr>
          <p:grpSpPr>
            <a:xfrm>
              <a:off x="739800" y="501840"/>
              <a:ext cx="11449080" cy="6165000"/>
              <a:chOff x="739800" y="501840"/>
              <a:chExt cx="11449080" cy="6165000"/>
            </a:xfrm>
          </p:grpSpPr>
          <p:pic>
            <p:nvPicPr>
              <p:cNvPr id="183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167560" y="24688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84" name="CustomShape 4"/>
              <p:cNvSpPr/>
              <p:nvPr/>
            </p:nvSpPr>
            <p:spPr>
              <a:xfrm>
                <a:off x="2102400" y="532008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로그인 / 회원가입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5" name="CustomShape 5"/>
              <p:cNvSpPr/>
              <p:nvPr/>
            </p:nvSpPr>
            <p:spPr>
              <a:xfrm>
                <a:off x="2102400" y="298656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관심 프로젝트 등록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6" name="CustomShape 6"/>
              <p:cNvSpPr/>
              <p:nvPr/>
            </p:nvSpPr>
            <p:spPr>
              <a:xfrm>
                <a:off x="2102400" y="392004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신고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7" name="CustomShape 7"/>
              <p:cNvSpPr/>
              <p:nvPr/>
            </p:nvSpPr>
            <p:spPr>
              <a:xfrm>
                <a:off x="2102400" y="485316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예치금 결제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8" name="CustomShape 8"/>
              <p:cNvSpPr/>
              <p:nvPr/>
            </p:nvSpPr>
            <p:spPr>
              <a:xfrm>
                <a:off x="10853640" y="3606120"/>
                <a:ext cx="1335240" cy="275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1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관리자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9" name="CustomShape 9"/>
              <p:cNvSpPr/>
              <p:nvPr/>
            </p:nvSpPr>
            <p:spPr>
              <a:xfrm>
                <a:off x="2102400" y="578664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개인정보관리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0" name="CustomShape 10"/>
              <p:cNvSpPr/>
              <p:nvPr/>
            </p:nvSpPr>
            <p:spPr>
              <a:xfrm>
                <a:off x="4944600" y="6362280"/>
                <a:ext cx="1335240" cy="30456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실시간 채팅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1" name="CustomShape 11"/>
              <p:cNvSpPr/>
              <p:nvPr/>
            </p:nvSpPr>
            <p:spPr>
              <a:xfrm flipH="1" flipV="1">
                <a:off x="10111320" y="18244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2" name="CustomShape 12"/>
              <p:cNvSpPr/>
              <p:nvPr/>
            </p:nvSpPr>
            <p:spPr>
              <a:xfrm>
                <a:off x="2102400" y="438660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확인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3" name="CustomShape 13"/>
              <p:cNvSpPr/>
              <p:nvPr/>
            </p:nvSpPr>
            <p:spPr>
              <a:xfrm>
                <a:off x="8242200" y="16088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4" name="CustomShape 14"/>
              <p:cNvSpPr/>
              <p:nvPr/>
            </p:nvSpPr>
            <p:spPr>
              <a:xfrm>
                <a:off x="8242200" y="3121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5" name="CustomShape 15"/>
              <p:cNvSpPr/>
              <p:nvPr/>
            </p:nvSpPr>
            <p:spPr>
              <a:xfrm>
                <a:off x="8242200" y="23227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6" name="CustomShape 16"/>
              <p:cNvSpPr/>
              <p:nvPr/>
            </p:nvSpPr>
            <p:spPr>
              <a:xfrm>
                <a:off x="8242200" y="3877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7" name="CustomShape 17"/>
              <p:cNvSpPr/>
              <p:nvPr/>
            </p:nvSpPr>
            <p:spPr>
              <a:xfrm flipH="1">
                <a:off x="10111320" y="30672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8" name="CustomShape 18"/>
              <p:cNvSpPr/>
              <p:nvPr/>
            </p:nvSpPr>
            <p:spPr>
              <a:xfrm flipH="1">
                <a:off x="10111320" y="30672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9" name="CustomShape 19"/>
              <p:cNvSpPr/>
              <p:nvPr/>
            </p:nvSpPr>
            <p:spPr>
              <a:xfrm flipH="1" flipV="1">
                <a:off x="10111320" y="25383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" name="CustomShape 20"/>
              <p:cNvSpPr/>
              <p:nvPr/>
            </p:nvSpPr>
            <p:spPr>
              <a:xfrm>
                <a:off x="8242200" y="52772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201" name="CustomShape 21"/>
              <p:cNvSpPr/>
              <p:nvPr/>
            </p:nvSpPr>
            <p:spPr>
              <a:xfrm flipH="1">
                <a:off x="10111320" y="30672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" name="CustomShape 22"/>
              <p:cNvSpPr/>
              <p:nvPr/>
            </p:nvSpPr>
            <p:spPr>
              <a:xfrm flipV="1">
                <a:off x="937080" y="1577160"/>
                <a:ext cx="1164600" cy="80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CustomShape 23"/>
              <p:cNvSpPr/>
              <p:nvPr/>
            </p:nvSpPr>
            <p:spPr>
              <a:xfrm>
                <a:off x="937080" y="3984120"/>
                <a:ext cx="1164600" cy="130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CustomShape 24"/>
              <p:cNvSpPr/>
              <p:nvPr/>
            </p:nvSpPr>
            <p:spPr>
              <a:xfrm>
                <a:off x="937080" y="3984120"/>
                <a:ext cx="1164600" cy="596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CustomShape 25"/>
              <p:cNvSpPr/>
              <p:nvPr/>
            </p:nvSpPr>
            <p:spPr>
              <a:xfrm>
                <a:off x="937080" y="3984120"/>
                <a:ext cx="1164600" cy="10634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CustomShape 26"/>
              <p:cNvSpPr/>
              <p:nvPr/>
            </p:nvSpPr>
            <p:spPr>
              <a:xfrm>
                <a:off x="937080" y="3984120"/>
                <a:ext cx="1164600" cy="1530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CustomShape 27"/>
              <p:cNvSpPr/>
              <p:nvPr/>
            </p:nvSpPr>
            <p:spPr>
              <a:xfrm>
                <a:off x="937080" y="3984120"/>
                <a:ext cx="1164600" cy="1996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CustomShape 28"/>
              <p:cNvSpPr/>
              <p:nvPr/>
            </p:nvSpPr>
            <p:spPr>
              <a:xfrm flipH="1" flipV="1">
                <a:off x="4685040" y="45810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CustomShape 29"/>
              <p:cNvSpPr/>
              <p:nvPr/>
            </p:nvSpPr>
            <p:spPr>
              <a:xfrm flipH="1" flipV="1">
                <a:off x="4685040" y="176472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CustomShape 30"/>
              <p:cNvSpPr/>
              <p:nvPr/>
            </p:nvSpPr>
            <p:spPr>
              <a:xfrm flipH="1" flipV="1">
                <a:off x="4685040" y="27144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CustomShape 31"/>
              <p:cNvSpPr/>
              <p:nvPr/>
            </p:nvSpPr>
            <p:spPr>
              <a:xfrm flipH="1" flipV="1">
                <a:off x="4685040" y="318096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CustomShape 32"/>
              <p:cNvSpPr/>
              <p:nvPr/>
            </p:nvSpPr>
            <p:spPr>
              <a:xfrm flipH="1">
                <a:off x="4685040" y="54939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CustomShape 33"/>
              <p:cNvSpPr/>
              <p:nvPr/>
            </p:nvSpPr>
            <p:spPr>
              <a:xfrm flipH="1">
                <a:off x="4685040" y="54939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CustomShape 34"/>
              <p:cNvSpPr/>
              <p:nvPr/>
            </p:nvSpPr>
            <p:spPr>
              <a:xfrm>
                <a:off x="2102400" y="2042640"/>
                <a:ext cx="2582640" cy="4003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의견 교환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215" name="CustomShape 35"/>
              <p:cNvSpPr/>
              <p:nvPr/>
            </p:nvSpPr>
            <p:spPr>
              <a:xfrm flipV="1">
                <a:off x="937080" y="-1238400"/>
                <a:ext cx="1164600" cy="17402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CustomShape 36"/>
              <p:cNvSpPr/>
              <p:nvPr/>
            </p:nvSpPr>
            <p:spPr>
              <a:xfrm>
                <a:off x="8242200" y="454968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217" name="CustomShape 37"/>
              <p:cNvSpPr/>
              <p:nvPr/>
            </p:nvSpPr>
            <p:spPr>
              <a:xfrm flipH="1" flipV="1">
                <a:off x="4685040" y="12927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CustomShape 38"/>
              <p:cNvSpPr/>
              <p:nvPr/>
            </p:nvSpPr>
            <p:spPr>
              <a:xfrm rot="16200000" flipH="1">
                <a:off x="1933920" y="3504240"/>
                <a:ext cx="1815480" cy="4204080"/>
              </a:xfrm>
              <a:prstGeom prst="bentConnector2">
                <a:avLst/>
              </a:pr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CustomShape 39"/>
              <p:cNvSpPr/>
              <p:nvPr/>
            </p:nvSpPr>
            <p:spPr>
              <a:xfrm rot="5400000">
                <a:off x="7585200" y="25776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0" name="Group 40"/>
          <p:cNvGrpSpPr/>
          <p:nvPr/>
        </p:nvGrpSpPr>
        <p:grpSpPr>
          <a:xfrm>
            <a:off x="367560" y="-117720"/>
            <a:ext cx="4330080" cy="4815720"/>
            <a:chOff x="367560" y="-117720"/>
            <a:chExt cx="4330080" cy="4815720"/>
          </a:xfrm>
        </p:grpSpPr>
        <p:pic>
          <p:nvPicPr>
            <p:cNvPr id="221" name="Google Shape;55;p13"/>
            <p:cNvPicPr/>
            <p:nvPr/>
          </p:nvPicPr>
          <p:blipFill>
            <a:blip r:embed="rId3"/>
            <a:stretch/>
          </p:blipFill>
          <p:spPr>
            <a:xfrm>
              <a:off x="583200" y="3684960"/>
              <a:ext cx="353160" cy="5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2" name="CustomShape 41"/>
            <p:cNvSpPr/>
            <p:nvPr/>
          </p:nvSpPr>
          <p:spPr>
            <a:xfrm>
              <a:off x="367560" y="1926720"/>
              <a:ext cx="745200" cy="518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</a:t>
              </a:r>
              <a:endParaRPr lang="en-US" sz="13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3" name="CustomShape 42"/>
            <p:cNvSpPr/>
            <p:nvPr/>
          </p:nvSpPr>
          <p:spPr>
            <a:xfrm>
              <a:off x="2102400" y="252000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프로젝트 확인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4" name="CustomShape 43"/>
            <p:cNvSpPr/>
            <p:nvPr/>
          </p:nvSpPr>
          <p:spPr>
            <a:xfrm>
              <a:off x="2102400" y="345348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펀딩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5" name="CustomShape 44"/>
            <p:cNvSpPr/>
            <p:nvPr/>
          </p:nvSpPr>
          <p:spPr>
            <a:xfrm>
              <a:off x="2102400" y="109836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등록(투자, 리워드)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6" name="CustomShape 45"/>
            <p:cNvSpPr/>
            <p:nvPr/>
          </p:nvSpPr>
          <p:spPr>
            <a:xfrm>
              <a:off x="2102400" y="1564920"/>
              <a:ext cx="2582640" cy="4003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수익 분배, 리워드 제공</a:t>
              </a:r>
              <a:endParaRPr lang="en-US" sz="1300" b="0" strike="noStrike" spc="-1">
                <a:latin typeface="Noto Sans CJK JP"/>
              </a:endParaRPr>
            </a:p>
          </p:txBody>
        </p:sp>
        <p:pic>
          <p:nvPicPr>
            <p:cNvPr id="227" name="Google Shape;55;p13"/>
            <p:cNvPicPr/>
            <p:nvPr/>
          </p:nvPicPr>
          <p:blipFill>
            <a:blip r:embed="rId3"/>
            <a:stretch/>
          </p:blipFill>
          <p:spPr>
            <a:xfrm>
              <a:off x="583200" y="1430640"/>
              <a:ext cx="353160" cy="5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" name="CustomShape 46"/>
            <p:cNvSpPr/>
            <p:nvPr/>
          </p:nvSpPr>
          <p:spPr>
            <a:xfrm>
              <a:off x="367560" y="4179240"/>
              <a:ext cx="743760" cy="518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</a:t>
              </a:r>
              <a:endParaRPr lang="en-US" sz="13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9" name="CustomShape 47"/>
            <p:cNvSpPr/>
            <p:nvPr/>
          </p:nvSpPr>
          <p:spPr>
            <a:xfrm flipV="1">
              <a:off x="937080" y="177480"/>
              <a:ext cx="1164600" cy="12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5597D3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" name="CustomShape 48"/>
            <p:cNvSpPr/>
            <p:nvPr/>
          </p:nvSpPr>
          <p:spPr>
            <a:xfrm flipV="1">
              <a:off x="937080" y="2977200"/>
              <a:ext cx="1164600" cy="33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49"/>
            <p:cNvSpPr/>
            <p:nvPr/>
          </p:nvSpPr>
          <p:spPr>
            <a:xfrm flipV="1">
              <a:off x="937080" y="421200"/>
              <a:ext cx="1164600" cy="435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CustomShape 50"/>
            <p:cNvSpPr/>
            <p:nvPr/>
          </p:nvSpPr>
          <p:spPr>
            <a:xfrm>
              <a:off x="937080" y="1729800"/>
              <a:ext cx="1164600" cy="35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CustomShape 51"/>
            <p:cNvSpPr/>
            <p:nvPr/>
          </p:nvSpPr>
          <p:spPr>
            <a:xfrm flipV="1">
              <a:off x="4685760" y="-1999800"/>
              <a:ext cx="11880" cy="1882080"/>
            </a:xfrm>
            <a:prstGeom prst="bentConnector3">
              <a:avLst>
                <a:gd name="adj1" fmla="val 4361543"/>
              </a:avLst>
            </a:prstGeom>
            <a:noFill/>
            <a:ln w="5724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52"/>
            <p:cNvSpPr/>
            <p:nvPr/>
          </p:nvSpPr>
          <p:spPr>
            <a:xfrm flipH="1">
              <a:off x="759240" y="1765440"/>
              <a:ext cx="1341720" cy="191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5" name="CustomShape 53"/>
          <p:cNvSpPr/>
          <p:nvPr/>
        </p:nvSpPr>
        <p:spPr>
          <a:xfrm>
            <a:off x="838080" y="88920"/>
            <a:ext cx="10514880" cy="92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4. 주요 기능 소개</a:t>
            </a:r>
            <a:endParaRPr lang="en-US" sz="4400" b="0" strike="noStrike" spc="-1">
              <a:latin typeface="Noto Sans CJK JP"/>
            </a:endParaRPr>
          </a:p>
        </p:txBody>
      </p:sp>
      <p:grpSp>
        <p:nvGrpSpPr>
          <p:cNvPr id="236" name="Group 54"/>
          <p:cNvGrpSpPr/>
          <p:nvPr/>
        </p:nvGrpSpPr>
        <p:grpSpPr>
          <a:xfrm>
            <a:off x="4698360" y="1613880"/>
            <a:ext cx="2577240" cy="932760"/>
            <a:chOff x="4698360" y="1613880"/>
            <a:chExt cx="2577240" cy="932760"/>
          </a:xfrm>
        </p:grpSpPr>
        <p:sp>
          <p:nvSpPr>
            <p:cNvPr id="237" name="CustomShape 55"/>
            <p:cNvSpPr/>
            <p:nvPr/>
          </p:nvSpPr>
          <p:spPr>
            <a:xfrm>
              <a:off x="6079320" y="1613880"/>
              <a:ext cx="38916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CustomShape 56"/>
            <p:cNvSpPr/>
            <p:nvPr/>
          </p:nvSpPr>
          <p:spPr>
            <a:xfrm>
              <a:off x="6549120" y="1613880"/>
              <a:ext cx="66888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CustomShape 57"/>
            <p:cNvSpPr/>
            <p:nvPr/>
          </p:nvSpPr>
          <p:spPr>
            <a:xfrm>
              <a:off x="4698360" y="2185560"/>
              <a:ext cx="137988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CustomShape 58"/>
            <p:cNvSpPr/>
            <p:nvPr/>
          </p:nvSpPr>
          <p:spPr>
            <a:xfrm>
              <a:off x="6161760" y="2185560"/>
              <a:ext cx="111384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CustomShape 59"/>
            <p:cNvSpPr/>
            <p:nvPr/>
          </p:nvSpPr>
          <p:spPr>
            <a:xfrm flipH="1">
              <a:off x="5691600" y="1959480"/>
              <a:ext cx="312480" cy="226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CustomShape 60"/>
            <p:cNvSpPr/>
            <p:nvPr/>
          </p:nvSpPr>
          <p:spPr>
            <a:xfrm flipH="1">
              <a:off x="6852960" y="1975680"/>
              <a:ext cx="29520" cy="266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path="M 5E-6 5.67661E-6 L 0.2043 0.12307">
                                      <p:cBhvr>
                                        <p:cTn id="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1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2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3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24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5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326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27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28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29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30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1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32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33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2334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335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36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337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38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339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40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1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342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3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44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5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346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347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8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49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0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51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2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353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54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55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56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57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8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59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60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2361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62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3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64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365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6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367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8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369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0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1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372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373" name="Table 26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4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5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6" name="Table 3"/>
          <p:cNvGraphicFramePr/>
          <p:nvPr/>
        </p:nvGraphicFramePr>
        <p:xfrm>
          <a:off x="8843400" y="836640"/>
          <a:ext cx="2951640" cy="29649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(리워드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예상 배송일,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옵션,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77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8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379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80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81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82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383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4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385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86" name="Group 13"/>
          <p:cNvGrpSpPr/>
          <p:nvPr/>
        </p:nvGrpSpPr>
        <p:grpSpPr>
          <a:xfrm>
            <a:off x="3495600" y="1520640"/>
            <a:ext cx="4372200" cy="4860000"/>
            <a:chOff x="3495600" y="1520640"/>
            <a:chExt cx="4372200" cy="4860000"/>
          </a:xfrm>
        </p:grpSpPr>
        <p:sp>
          <p:nvSpPr>
            <p:cNvPr id="2387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88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89" name="CustomShape 16"/>
            <p:cNvSpPr/>
            <p:nvPr/>
          </p:nvSpPr>
          <p:spPr>
            <a:xfrm>
              <a:off x="4855320" y="22338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0" name="CustomShape 17"/>
            <p:cNvSpPr/>
            <p:nvPr/>
          </p:nvSpPr>
          <p:spPr>
            <a:xfrm>
              <a:off x="3614400" y="2260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91" name="CustomShape 18"/>
            <p:cNvSpPr/>
            <p:nvPr/>
          </p:nvSpPr>
          <p:spPr>
            <a:xfrm>
              <a:off x="3614400" y="29026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92" name="CustomShape 19"/>
            <p:cNvSpPr/>
            <p:nvPr/>
          </p:nvSpPr>
          <p:spPr>
            <a:xfrm>
              <a:off x="4855320" y="284868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3" name="CustomShape 20"/>
            <p:cNvSpPr/>
            <p:nvPr/>
          </p:nvSpPr>
          <p:spPr>
            <a:xfrm>
              <a:off x="3614400" y="3429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94" name="CustomShape 21"/>
            <p:cNvSpPr/>
            <p:nvPr/>
          </p:nvSpPr>
          <p:spPr>
            <a:xfrm>
              <a:off x="4855320" y="3429000"/>
              <a:ext cx="2835360" cy="863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5" name="CustomShape 22"/>
            <p:cNvSpPr/>
            <p:nvPr/>
          </p:nvSpPr>
          <p:spPr>
            <a:xfrm>
              <a:off x="3614400" y="4437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396" name="Picture 2"/>
            <p:cNvPicPr/>
            <p:nvPr/>
          </p:nvPicPr>
          <p:blipFill>
            <a:blip r:embed="rId2"/>
            <a:stretch/>
          </p:blipFill>
          <p:spPr>
            <a:xfrm>
              <a:off x="4927320" y="4417200"/>
              <a:ext cx="1699560" cy="31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97" name="CustomShape 23"/>
            <p:cNvSpPr/>
            <p:nvPr/>
          </p:nvSpPr>
          <p:spPr>
            <a:xfrm>
              <a:off x="3614400" y="4941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398" name="CustomShape 24"/>
            <p:cNvSpPr/>
            <p:nvPr/>
          </p:nvSpPr>
          <p:spPr>
            <a:xfrm>
              <a:off x="4855320" y="488736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399" name="CustomShape 25"/>
            <p:cNvSpPr/>
            <p:nvPr/>
          </p:nvSpPr>
          <p:spPr>
            <a:xfrm>
              <a:off x="424800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400" name="CustomShape 26"/>
            <p:cNvSpPr/>
            <p:nvPr/>
          </p:nvSpPr>
          <p:spPr>
            <a:xfrm>
              <a:off x="556416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401" name="CustomShape 27"/>
            <p:cNvSpPr/>
            <p:nvPr/>
          </p:nvSpPr>
          <p:spPr>
            <a:xfrm>
              <a:off x="3497400" y="2130120"/>
              <a:ext cx="4370400" cy="4250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2" name="CustomShape 28"/>
            <p:cNvSpPr/>
            <p:nvPr/>
          </p:nvSpPr>
          <p:spPr>
            <a:xfrm>
              <a:off x="3614400" y="537336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03" name="CustomShape 29"/>
            <p:cNvSpPr/>
            <p:nvPr/>
          </p:nvSpPr>
          <p:spPr>
            <a:xfrm>
              <a:off x="4855320" y="543852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2404" name="Table 30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5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6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7" name="Table 3"/>
          <p:cNvGraphicFramePr/>
          <p:nvPr/>
        </p:nvGraphicFramePr>
        <p:xfrm>
          <a:off x="8843400" y="836640"/>
          <a:ext cx="2951640" cy="15393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리워드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08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9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410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11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12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13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14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5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16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17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2418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19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20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21" name="Picture 2"/>
            <p:cNvPicPr/>
            <p:nvPr/>
          </p:nvPicPr>
          <p:blipFill>
            <a:blip r:embed="rId2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2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423" name="Table 18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4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5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6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27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8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429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30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31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32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433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4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35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6" name="Group 13"/>
          <p:cNvGrpSpPr/>
          <p:nvPr/>
        </p:nvGrpSpPr>
        <p:grpSpPr>
          <a:xfrm>
            <a:off x="3495600" y="1520640"/>
            <a:ext cx="3663000" cy="4932000"/>
            <a:chOff x="3495600" y="1520640"/>
            <a:chExt cx="3663000" cy="4932000"/>
          </a:xfrm>
        </p:grpSpPr>
        <p:sp>
          <p:nvSpPr>
            <p:cNvPr id="2437" name="CustomShape 14"/>
            <p:cNvSpPr/>
            <p:nvPr/>
          </p:nvSpPr>
          <p:spPr>
            <a:xfrm>
              <a:off x="3614400" y="1783800"/>
              <a:ext cx="35442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438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39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40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1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42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3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44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5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446" name="Picture 2"/>
            <p:cNvPicPr/>
            <p:nvPr/>
          </p:nvPicPr>
          <p:blipFill>
            <a:blip r:embed="rId2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47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448" name="Table 24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2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53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54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55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56" name="CustomShape 8"/>
          <p:cNvSpPr/>
          <p:nvPr/>
        </p:nvSpPr>
        <p:spPr>
          <a:xfrm>
            <a:off x="476676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57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8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grpSp>
        <p:nvGrpSpPr>
          <p:cNvPr id="2459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2460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61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2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63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4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65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6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467" name="Picture 2"/>
            <p:cNvPicPr/>
            <p:nvPr/>
          </p:nvPicPr>
          <p:blipFill>
            <a:blip r:embed="rId2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68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등록해주세요.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69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0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71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2472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2473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</p:grpSp>
      <p:sp>
        <p:nvSpPr>
          <p:cNvPr id="2474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5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78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79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80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81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82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3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484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85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2486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487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88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489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490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491" name="Picture 2"/>
            <p:cNvPicPr/>
            <p:nvPr/>
          </p:nvPicPr>
          <p:blipFill>
            <a:blip r:embed="rId2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2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3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494" name="Picture 3"/>
            <p:cNvPicPr/>
            <p:nvPr/>
          </p:nvPicPr>
          <p:blipFill>
            <a:blip r:embed="rId3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5" name="Picture 4"/>
            <p:cNvPicPr/>
            <p:nvPr/>
          </p:nvPicPr>
          <p:blipFill>
            <a:blip r:embed="rId4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6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7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498" name="Picture 5"/>
            <p:cNvPicPr/>
            <p:nvPr/>
          </p:nvPicPr>
          <p:blipFill>
            <a:blip r:embed="rId5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499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0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2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03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04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05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06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07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8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09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10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2511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12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3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14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515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6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517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8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519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0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1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522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523" name="Table 24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4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27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28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29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30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31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2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33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34" name="Table 11"/>
          <p:cNvGraphicFramePr/>
          <p:nvPr/>
        </p:nvGraphicFramePr>
        <p:xfrm>
          <a:off x="8843400" y="836640"/>
          <a:ext cx="2951640" cy="2513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(리워드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예상 배송일,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옵션,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35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2536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37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38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9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40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41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2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43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4" name="CustomShape 21"/>
            <p:cNvSpPr/>
            <p:nvPr/>
          </p:nvSpPr>
          <p:spPr>
            <a:xfrm>
              <a:off x="2019240" y="48312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545" name="Picture 2"/>
            <p:cNvPicPr/>
            <p:nvPr/>
          </p:nvPicPr>
          <p:blipFill>
            <a:blip r:embed="rId2"/>
            <a:stretch/>
          </p:blipFill>
          <p:spPr>
            <a:xfrm>
              <a:off x="3332160" y="4814640"/>
              <a:ext cx="1699560" cy="26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46" name="CustomShape 22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47" name="CustomShape 23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548" name="CustomShape 24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549" name="CustomShape 25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550" name="CustomShape 26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1" name="CustomShape 27"/>
            <p:cNvSpPr/>
            <p:nvPr/>
          </p:nvSpPr>
          <p:spPr>
            <a:xfrm>
              <a:off x="2019240" y="560484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52" name="CustomShape 28"/>
            <p:cNvSpPr/>
            <p:nvPr/>
          </p:nvSpPr>
          <p:spPr>
            <a:xfrm>
              <a:off x="3260160" y="56588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5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5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5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59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6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6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63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리워드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64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2565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66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67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68" name="Picture 2"/>
            <p:cNvPicPr/>
            <p:nvPr/>
          </p:nvPicPr>
          <p:blipFill>
            <a:blip r:embed="rId2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69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0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71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72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73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74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75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76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77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8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579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80" name="Table 11"/>
          <p:cNvGraphicFramePr/>
          <p:nvPr/>
        </p:nvGraphicFramePr>
        <p:xfrm>
          <a:off x="8843400" y="836640"/>
          <a:ext cx="2952000" cy="2252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81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2582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583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84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85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6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87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8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589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0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591" name="Picture 2"/>
            <p:cNvPicPr/>
            <p:nvPr/>
          </p:nvPicPr>
          <p:blipFill>
            <a:blip r:embed="rId2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92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3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6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97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8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599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00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01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02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03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4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05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06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7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08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9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10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1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2612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2613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14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5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16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17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18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19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0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1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2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3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4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625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26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27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28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29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0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31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32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2633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634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635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636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637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638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39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0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41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2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43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4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645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646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7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8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49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50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1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652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53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54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55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56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7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58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59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2660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661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2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663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664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5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666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7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668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9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0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671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672" name="Table 26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4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5" name="Table 3"/>
          <p:cNvGraphicFramePr/>
          <p:nvPr/>
        </p:nvGraphicFramePr>
        <p:xfrm>
          <a:off x="8843400" y="836640"/>
          <a:ext cx="2952000" cy="2252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(투자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상품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상품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76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7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678" name="CustomShape 6"/>
          <p:cNvSpPr/>
          <p:nvPr/>
        </p:nvSpPr>
        <p:spPr>
          <a:xfrm>
            <a:off x="113292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79" name="CustomShape 7"/>
          <p:cNvSpPr/>
          <p:nvPr/>
        </p:nvSpPr>
        <p:spPr>
          <a:xfrm>
            <a:off x="113292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80" name="CustomShape 8"/>
          <p:cNvSpPr/>
          <p:nvPr/>
        </p:nvSpPr>
        <p:spPr>
          <a:xfrm>
            <a:off x="1132920" y="2645280"/>
            <a:ext cx="203760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81" name="CustomShape 9"/>
          <p:cNvSpPr/>
          <p:nvPr/>
        </p:nvSpPr>
        <p:spPr>
          <a:xfrm>
            <a:off x="1132920" y="2879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682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3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84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5" name="CustomShape 13"/>
          <p:cNvSpPr/>
          <p:nvPr/>
        </p:nvSpPr>
        <p:spPr>
          <a:xfrm>
            <a:off x="3614400" y="177984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상품을 구성해주세요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86" name="CustomShape 14"/>
          <p:cNvSpPr/>
          <p:nvPr/>
        </p:nvSpPr>
        <p:spPr>
          <a:xfrm>
            <a:off x="3495600" y="1520640"/>
            <a:ext cx="288360" cy="212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87" name="CustomShape 15"/>
          <p:cNvSpPr/>
          <p:nvPr/>
        </p:nvSpPr>
        <p:spPr>
          <a:xfrm>
            <a:off x="3614400" y="23187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상품 이름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88" name="CustomShape 16"/>
          <p:cNvSpPr/>
          <p:nvPr/>
        </p:nvSpPr>
        <p:spPr>
          <a:xfrm>
            <a:off x="4855320" y="2294280"/>
            <a:ext cx="2835360" cy="325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9" name="CustomShape 17"/>
          <p:cNvSpPr/>
          <p:nvPr/>
        </p:nvSpPr>
        <p:spPr>
          <a:xfrm>
            <a:off x="3614400" y="34005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내용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90" name="CustomShape 18"/>
          <p:cNvSpPr/>
          <p:nvPr/>
        </p:nvSpPr>
        <p:spPr>
          <a:xfrm>
            <a:off x="4855320" y="3400560"/>
            <a:ext cx="2835360" cy="8506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1" name="CustomShape 19"/>
          <p:cNvSpPr/>
          <p:nvPr/>
        </p:nvSpPr>
        <p:spPr>
          <a:xfrm>
            <a:off x="424800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692" name="CustomShape 20"/>
          <p:cNvSpPr/>
          <p:nvPr/>
        </p:nvSpPr>
        <p:spPr>
          <a:xfrm>
            <a:off x="556416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초기화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693" name="CustomShape 21"/>
          <p:cNvSpPr/>
          <p:nvPr/>
        </p:nvSpPr>
        <p:spPr>
          <a:xfrm>
            <a:off x="3497400" y="2121120"/>
            <a:ext cx="4370400" cy="4187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694" name="Table 22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95" name="CustomShape 23"/>
          <p:cNvSpPr/>
          <p:nvPr/>
        </p:nvSpPr>
        <p:spPr>
          <a:xfrm>
            <a:off x="3614400" y="279180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금액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696" name="CustomShape 24"/>
          <p:cNvSpPr/>
          <p:nvPr/>
        </p:nvSpPr>
        <p:spPr>
          <a:xfrm>
            <a:off x="4855320" y="27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7" name="CustomShape 25"/>
          <p:cNvSpPr/>
          <p:nvPr/>
        </p:nvSpPr>
        <p:spPr>
          <a:xfrm>
            <a:off x="4855320" y="45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투자옵션 추가하기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698" name="CustomShape 26"/>
          <p:cNvSpPr/>
          <p:nvPr/>
        </p:nvSpPr>
        <p:spPr>
          <a:xfrm>
            <a:off x="3614400" y="463500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옵션</a:t>
            </a:r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9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0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1" name="Table 3"/>
          <p:cNvGraphicFramePr/>
          <p:nvPr/>
        </p:nvGraphicFramePr>
        <p:xfrm>
          <a:off x="8843400" y="836640"/>
          <a:ext cx="2952000" cy="17773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투자상품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02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3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704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05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06" name="CustomShape 8"/>
          <p:cNvSpPr/>
          <p:nvPr/>
        </p:nvSpPr>
        <p:spPr>
          <a:xfrm>
            <a:off x="1310400" y="2645280"/>
            <a:ext cx="14173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07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08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9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10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11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2712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13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14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15" name="Picture 2"/>
            <p:cNvPicPr/>
            <p:nvPr/>
          </p:nvPicPr>
          <p:blipFill>
            <a:blip r:embed="rId2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16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717" name="Table 18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8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19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20" name="Table 3"/>
          <p:cNvGraphicFramePr/>
          <p:nvPr/>
        </p:nvGraphicFramePr>
        <p:xfrm>
          <a:off x="8843400" y="836640"/>
          <a:ext cx="2952000" cy="2252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21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2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723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24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25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26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727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8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29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30" name="Group 13"/>
          <p:cNvGrpSpPr/>
          <p:nvPr/>
        </p:nvGrpSpPr>
        <p:grpSpPr>
          <a:xfrm>
            <a:off x="3495600" y="1520640"/>
            <a:ext cx="3663000" cy="4932000"/>
            <a:chOff x="3495600" y="1520640"/>
            <a:chExt cx="3663000" cy="4932000"/>
          </a:xfrm>
        </p:grpSpPr>
        <p:sp>
          <p:nvSpPr>
            <p:cNvPr id="2731" name="CustomShape 14"/>
            <p:cNvSpPr/>
            <p:nvPr/>
          </p:nvSpPr>
          <p:spPr>
            <a:xfrm>
              <a:off x="3614400" y="1783800"/>
              <a:ext cx="35442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732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33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34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5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36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7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38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9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740" name="Picture 2"/>
            <p:cNvPicPr/>
            <p:nvPr/>
          </p:nvPicPr>
          <p:blipFill>
            <a:blip r:embed="rId2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41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742" name="Table 24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3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6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47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48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49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50" name="CustomShape 8"/>
          <p:cNvSpPr/>
          <p:nvPr/>
        </p:nvSpPr>
        <p:spPr>
          <a:xfrm>
            <a:off x="485532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51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2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grpSp>
        <p:nvGrpSpPr>
          <p:cNvPr id="2753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2754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55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6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57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8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59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0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761" name="Picture 2"/>
            <p:cNvPicPr/>
            <p:nvPr/>
          </p:nvPicPr>
          <p:blipFill>
            <a:blip r:embed="rId2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62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등록해주세요.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63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4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65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2766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2767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</p:grpSp>
      <p:sp>
        <p:nvSpPr>
          <p:cNvPr id="2768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9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0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1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7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7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75" name="CustomShape 7"/>
          <p:cNvSpPr/>
          <p:nvPr/>
        </p:nvSpPr>
        <p:spPr>
          <a:xfrm>
            <a:off x="485532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7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7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79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2780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781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82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783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784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785" name="Picture 2"/>
            <p:cNvPicPr/>
            <p:nvPr/>
          </p:nvPicPr>
          <p:blipFill>
            <a:blip r:embed="rId2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86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7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88" name="Picture 3"/>
            <p:cNvPicPr/>
            <p:nvPr/>
          </p:nvPicPr>
          <p:blipFill>
            <a:blip r:embed="rId3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89" name="Picture 4"/>
            <p:cNvPicPr/>
            <p:nvPr/>
          </p:nvPicPr>
          <p:blipFill>
            <a:blip r:embed="rId4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90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1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792" name="Picture 5"/>
            <p:cNvPicPr/>
            <p:nvPr/>
          </p:nvPicPr>
          <p:blipFill>
            <a:blip r:embed="rId5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793" name="Table 21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4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5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6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97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98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799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00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01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2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03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04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2805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06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7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08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809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0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811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2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813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4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5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816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817" name="Table 24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8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1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2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21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22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23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24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25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6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27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28" name="Table 11"/>
          <p:cNvGraphicFramePr/>
          <p:nvPr/>
        </p:nvGraphicFramePr>
        <p:xfrm>
          <a:off x="8843400" y="836640"/>
          <a:ext cx="2951640" cy="2117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(투자상품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투자상품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옵션,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829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2830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상품을 구성해주세요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31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32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3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금액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34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상품 제목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35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6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상품 내용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37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8" name="CustomShape 21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옵션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39" name="CustomShape 22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옵션 추가하기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840" name="CustomShape 23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841" name="CustomShape 24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842" name="CustomShape 25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4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4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4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49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5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5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53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리워드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854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2855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56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57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58" name="Picture 2"/>
            <p:cNvPicPr/>
            <p:nvPr/>
          </p:nvPicPr>
          <p:blipFill>
            <a:blip r:embed="rId2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59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0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2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63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64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65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66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67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8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69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70" name="Table 11"/>
          <p:cNvGraphicFramePr/>
          <p:nvPr/>
        </p:nvGraphicFramePr>
        <p:xfrm>
          <a:off x="8843400" y="836640"/>
          <a:ext cx="2951640" cy="1919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871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2872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873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74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75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6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77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8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879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0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881" name="Picture 2"/>
            <p:cNvPicPr/>
            <p:nvPr/>
          </p:nvPicPr>
          <p:blipFill>
            <a:blip r:embed="rId2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82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6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87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8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889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890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891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892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893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4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95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96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7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898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9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00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1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2902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2903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04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5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06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07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08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09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0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1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2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3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4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915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16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17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18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19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0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21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22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2923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924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25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926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27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928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29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0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931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32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33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4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935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936" name="Table 23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7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8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39" name="Table 3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40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1" name="CustomShape 5"/>
          <p:cNvSpPr/>
          <p:nvPr/>
        </p:nvSpPr>
        <p:spPr>
          <a:xfrm>
            <a:off x="1018440" y="1766520"/>
            <a:ext cx="144324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942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43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44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45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46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7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48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49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2950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51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2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53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954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5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956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7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958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9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0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2961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2962" name="Table 26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4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5" name="Table 3"/>
          <p:cNvGraphicFramePr/>
          <p:nvPr/>
        </p:nvGraphicFramePr>
        <p:xfrm>
          <a:off x="8843400" y="836640"/>
          <a:ext cx="2951640" cy="29649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(리워드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예상 배송일,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옵션,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66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7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968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69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70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71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2972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3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2974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75" name="Group 13"/>
          <p:cNvGrpSpPr/>
          <p:nvPr/>
        </p:nvGrpSpPr>
        <p:grpSpPr>
          <a:xfrm>
            <a:off x="3495600" y="1520640"/>
            <a:ext cx="4372200" cy="4860000"/>
            <a:chOff x="3495600" y="1520640"/>
            <a:chExt cx="4372200" cy="4860000"/>
          </a:xfrm>
        </p:grpSpPr>
        <p:sp>
          <p:nvSpPr>
            <p:cNvPr id="2976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77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78" name="CustomShape 16"/>
            <p:cNvSpPr/>
            <p:nvPr/>
          </p:nvSpPr>
          <p:spPr>
            <a:xfrm>
              <a:off x="4855320" y="22338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9" name="CustomShape 17"/>
            <p:cNvSpPr/>
            <p:nvPr/>
          </p:nvSpPr>
          <p:spPr>
            <a:xfrm>
              <a:off x="3614400" y="2260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80" name="CustomShape 18"/>
            <p:cNvSpPr/>
            <p:nvPr/>
          </p:nvSpPr>
          <p:spPr>
            <a:xfrm>
              <a:off x="3614400" y="29026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81" name="CustomShape 19"/>
            <p:cNvSpPr/>
            <p:nvPr/>
          </p:nvSpPr>
          <p:spPr>
            <a:xfrm>
              <a:off x="4855320" y="284868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2" name="CustomShape 20"/>
            <p:cNvSpPr/>
            <p:nvPr/>
          </p:nvSpPr>
          <p:spPr>
            <a:xfrm>
              <a:off x="3614400" y="3429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83" name="CustomShape 21"/>
            <p:cNvSpPr/>
            <p:nvPr/>
          </p:nvSpPr>
          <p:spPr>
            <a:xfrm>
              <a:off x="4855320" y="3429000"/>
              <a:ext cx="2835360" cy="863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4" name="CustomShape 22"/>
            <p:cNvSpPr/>
            <p:nvPr/>
          </p:nvSpPr>
          <p:spPr>
            <a:xfrm>
              <a:off x="3614400" y="4437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2985" name="Picture 2"/>
            <p:cNvPicPr/>
            <p:nvPr/>
          </p:nvPicPr>
          <p:blipFill>
            <a:blip r:embed="rId2"/>
            <a:stretch/>
          </p:blipFill>
          <p:spPr>
            <a:xfrm>
              <a:off x="4927320" y="4417200"/>
              <a:ext cx="1699560" cy="31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86" name="CustomShape 23"/>
            <p:cNvSpPr/>
            <p:nvPr/>
          </p:nvSpPr>
          <p:spPr>
            <a:xfrm>
              <a:off x="3614400" y="49410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87" name="CustomShape 24"/>
            <p:cNvSpPr/>
            <p:nvPr/>
          </p:nvSpPr>
          <p:spPr>
            <a:xfrm>
              <a:off x="4855320" y="488736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988" name="CustomShape 25"/>
            <p:cNvSpPr/>
            <p:nvPr/>
          </p:nvSpPr>
          <p:spPr>
            <a:xfrm>
              <a:off x="424800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989" name="CustomShape 26"/>
            <p:cNvSpPr/>
            <p:nvPr/>
          </p:nvSpPr>
          <p:spPr>
            <a:xfrm>
              <a:off x="5564160" y="5949360"/>
              <a:ext cx="92160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2990" name="CustomShape 27"/>
            <p:cNvSpPr/>
            <p:nvPr/>
          </p:nvSpPr>
          <p:spPr>
            <a:xfrm>
              <a:off x="3497400" y="2130120"/>
              <a:ext cx="4370400" cy="4250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1" name="CustomShape 28"/>
            <p:cNvSpPr/>
            <p:nvPr/>
          </p:nvSpPr>
          <p:spPr>
            <a:xfrm>
              <a:off x="3614400" y="537336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2992" name="CustomShape 29"/>
            <p:cNvSpPr/>
            <p:nvPr/>
          </p:nvSpPr>
          <p:spPr>
            <a:xfrm>
              <a:off x="4855320" y="543852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2993" name="Table 30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4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95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96" name="Table 3"/>
          <p:cNvGraphicFramePr/>
          <p:nvPr/>
        </p:nvGraphicFramePr>
        <p:xfrm>
          <a:off x="8843400" y="836640"/>
          <a:ext cx="2951640" cy="15393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리워드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97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8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2999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00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01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02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03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4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05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06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3007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08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09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10" name="Picture 2"/>
            <p:cNvPicPr/>
            <p:nvPr/>
          </p:nvPicPr>
          <p:blipFill>
            <a:blip r:embed="rId2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11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012" name="Table 18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4" name="Table 2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5" name="Table 3"/>
          <p:cNvGraphicFramePr/>
          <p:nvPr/>
        </p:nvGraphicFramePr>
        <p:xfrm>
          <a:off x="8843400" y="836640"/>
          <a:ext cx="2951640" cy="22521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16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7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018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19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20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21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022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3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24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25" name="Group 13"/>
          <p:cNvGrpSpPr/>
          <p:nvPr/>
        </p:nvGrpSpPr>
        <p:grpSpPr>
          <a:xfrm>
            <a:off x="3495600" y="1520640"/>
            <a:ext cx="3751560" cy="4932000"/>
            <a:chOff x="3495600" y="1520640"/>
            <a:chExt cx="3751560" cy="4932000"/>
          </a:xfrm>
        </p:grpSpPr>
        <p:sp>
          <p:nvSpPr>
            <p:cNvPr id="3026" name="CustomShape 14"/>
            <p:cNvSpPr/>
            <p:nvPr/>
          </p:nvSpPr>
          <p:spPr>
            <a:xfrm>
              <a:off x="3614400" y="1783800"/>
              <a:ext cx="363276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 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027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28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29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0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31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2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33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4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035" name="Picture 2"/>
            <p:cNvPicPr/>
            <p:nvPr/>
          </p:nvPicPr>
          <p:blipFill>
            <a:blip r:embed="rId2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036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037" name="Table 24"/>
          <p:cNvGraphicFramePr/>
          <p:nvPr/>
        </p:nvGraphicFramePr>
        <p:xfrm>
          <a:off x="131760" y="115920"/>
          <a:ext cx="3692880" cy="95976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38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3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4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41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42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43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44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45" name="CustomShape 8"/>
          <p:cNvSpPr/>
          <p:nvPr/>
        </p:nvSpPr>
        <p:spPr>
          <a:xfrm>
            <a:off x="476676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46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7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grpSp>
        <p:nvGrpSpPr>
          <p:cNvPr id="3048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3049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50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1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52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3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54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5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056" name="Picture 2"/>
            <p:cNvPicPr/>
            <p:nvPr/>
          </p:nvPicPr>
          <p:blipFill>
            <a:blip r:embed="rId2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57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등록해주세요.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58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9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60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3061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3062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</p:grpSp>
      <p:sp>
        <p:nvSpPr>
          <p:cNvPr id="3063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4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6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67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68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69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70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71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2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73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74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3075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076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77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078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079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080" name="Picture 2"/>
            <p:cNvPicPr/>
            <p:nvPr/>
          </p:nvPicPr>
          <p:blipFill>
            <a:blip r:embed="rId2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81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2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83" name="Picture 3"/>
            <p:cNvPicPr/>
            <p:nvPr/>
          </p:nvPicPr>
          <p:blipFill>
            <a:blip r:embed="rId3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84" name="Picture 4"/>
            <p:cNvPicPr/>
            <p:nvPr/>
          </p:nvPicPr>
          <p:blipFill>
            <a:blip r:embed="rId4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85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6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087" name="Picture 5"/>
            <p:cNvPicPr/>
            <p:nvPr/>
          </p:nvPicPr>
          <p:blipFill>
            <a:blip r:embed="rId5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3088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90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91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9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9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9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95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9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09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99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3100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01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2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03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104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5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106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7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108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9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0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111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112" name="Table 24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3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1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1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1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1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19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2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2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23" name="Table 11"/>
          <p:cNvGraphicFramePr/>
          <p:nvPr/>
        </p:nvGraphicFramePr>
        <p:xfrm>
          <a:off x="8843400" y="836640"/>
          <a:ext cx="2952000" cy="29653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3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(리워드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예상 배송일,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옵션,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제공 가능 수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124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3125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리워드를 구성해주세요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26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27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8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금액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29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리워드제목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30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1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리워드내용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32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3" name="CustomShape 21"/>
            <p:cNvSpPr/>
            <p:nvPr/>
          </p:nvSpPr>
          <p:spPr>
            <a:xfrm>
              <a:off x="2019240" y="483120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예상 배송일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134" name="Picture 2"/>
            <p:cNvPicPr/>
            <p:nvPr/>
          </p:nvPicPr>
          <p:blipFill>
            <a:blip r:embed="rId2"/>
            <a:stretch/>
          </p:blipFill>
          <p:spPr>
            <a:xfrm>
              <a:off x="3332160" y="4814640"/>
              <a:ext cx="1699560" cy="26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35" name="CustomShape 22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옵션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36" name="CustomShape 23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리워드옵션 추가하기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137" name="CustomShape 24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138" name="CustomShape 25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139" name="CustomShape 26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0" name="CustomShape 27"/>
            <p:cNvSpPr/>
            <p:nvPr/>
          </p:nvSpPr>
          <p:spPr>
            <a:xfrm>
              <a:off x="2019240" y="5604840"/>
              <a:ext cx="1240200" cy="45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리워드 제공가능 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41" name="CustomShape 28"/>
            <p:cNvSpPr/>
            <p:nvPr/>
          </p:nvSpPr>
          <p:spPr>
            <a:xfrm>
              <a:off x="3260160" y="56588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2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4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44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45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46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47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48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49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0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51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52" name="Table 11"/>
          <p:cNvGraphicFramePr/>
          <p:nvPr/>
        </p:nvGraphicFramePr>
        <p:xfrm>
          <a:off x="8843400" y="836640"/>
          <a:ext cx="2952000" cy="15397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리워드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153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3154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리워드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55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56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57" name="Picture 2"/>
            <p:cNvPicPr/>
            <p:nvPr/>
          </p:nvPicPr>
          <p:blipFill>
            <a:blip r:embed="rId2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58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9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0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1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6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6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6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65" name="CustomShape 7"/>
          <p:cNvSpPr/>
          <p:nvPr/>
        </p:nvSpPr>
        <p:spPr>
          <a:xfrm>
            <a:off x="4766760" y="178380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6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6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169" name="Table 11"/>
          <p:cNvGraphicFramePr/>
          <p:nvPr/>
        </p:nvGraphicFramePr>
        <p:xfrm>
          <a:off x="8843400" y="836640"/>
          <a:ext cx="2952000" cy="2252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170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3171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172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73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74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5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76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7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178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9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180" name="Picture 2"/>
            <p:cNvPicPr/>
            <p:nvPr/>
          </p:nvPicPr>
          <p:blipFill>
            <a:blip r:embed="rId2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181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2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4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5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86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7" name="CustomShape 6"/>
          <p:cNvSpPr/>
          <p:nvPr/>
        </p:nvSpPr>
        <p:spPr>
          <a:xfrm>
            <a:off x="1018440" y="1766520"/>
            <a:ext cx="144324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188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189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190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191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192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3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94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95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6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97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8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199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0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3201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3202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03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4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05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06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07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08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9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10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11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12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3" name="CustomShape 5"/>
          <p:cNvSpPr/>
          <p:nvPr/>
        </p:nvSpPr>
        <p:spPr>
          <a:xfrm>
            <a:off x="1018440" y="1766520"/>
            <a:ext cx="1531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14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15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16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17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18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9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20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21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3222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223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224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225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226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227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28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9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230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31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32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3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234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3235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6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7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8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39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0" name="CustomShape 5"/>
          <p:cNvSpPr/>
          <p:nvPr/>
        </p:nvSpPr>
        <p:spPr>
          <a:xfrm>
            <a:off x="1018440" y="1766520"/>
            <a:ext cx="16203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41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42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43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44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45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6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47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48" name="Group 13"/>
          <p:cNvGrpSpPr/>
          <p:nvPr/>
        </p:nvGrpSpPr>
        <p:grpSpPr>
          <a:xfrm>
            <a:off x="3495600" y="1520640"/>
            <a:ext cx="4017600" cy="5004000"/>
            <a:chOff x="3495600" y="1520640"/>
            <a:chExt cx="4017600" cy="5004000"/>
          </a:xfrm>
        </p:grpSpPr>
        <p:sp>
          <p:nvSpPr>
            <p:cNvPr id="3249" name="CustomShape 14"/>
            <p:cNvSpPr/>
            <p:nvPr/>
          </p:nvSpPr>
          <p:spPr>
            <a:xfrm>
              <a:off x="3614400" y="1783800"/>
              <a:ext cx="301248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250" name="CustomShape 15"/>
            <p:cNvSpPr/>
            <p:nvPr/>
          </p:nvSpPr>
          <p:spPr>
            <a:xfrm>
              <a:off x="3639960" y="2061000"/>
              <a:ext cx="3873240" cy="4106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1" name="CustomShape 16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252" name="CustomShape 17"/>
            <p:cNvSpPr/>
            <p:nvPr/>
          </p:nvSpPr>
          <p:spPr>
            <a:xfrm>
              <a:off x="3669840" y="2197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253" name="CustomShape 18"/>
            <p:cNvSpPr/>
            <p:nvPr/>
          </p:nvSpPr>
          <p:spPr>
            <a:xfrm>
              <a:off x="3784320" y="2486880"/>
              <a:ext cx="3462840" cy="724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4" name="CustomShape 19"/>
            <p:cNvSpPr/>
            <p:nvPr/>
          </p:nvSpPr>
          <p:spPr>
            <a:xfrm>
              <a:off x="3707280" y="33123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255" name="CustomShape 20"/>
            <p:cNvSpPr/>
            <p:nvPr/>
          </p:nvSpPr>
          <p:spPr>
            <a:xfrm>
              <a:off x="3784320" y="3643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6" name="CustomShape 21"/>
            <p:cNvSpPr/>
            <p:nvPr/>
          </p:nvSpPr>
          <p:spPr>
            <a:xfrm>
              <a:off x="3707280" y="411444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257" name="CustomShape 22"/>
            <p:cNvSpPr/>
            <p:nvPr/>
          </p:nvSpPr>
          <p:spPr>
            <a:xfrm>
              <a:off x="3784320" y="4435920"/>
              <a:ext cx="3462840" cy="25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8" name="CustomShape 23"/>
            <p:cNvSpPr/>
            <p:nvPr/>
          </p:nvSpPr>
          <p:spPr>
            <a:xfrm>
              <a:off x="3784320" y="5155920"/>
              <a:ext cx="3462840" cy="791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9" name="CustomShape 24"/>
            <p:cNvSpPr/>
            <p:nvPr/>
          </p:nvSpPr>
          <p:spPr>
            <a:xfrm>
              <a:off x="3707280" y="4853160"/>
              <a:ext cx="301248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260" name="CustomShape 25"/>
            <p:cNvSpPr/>
            <p:nvPr/>
          </p:nvSpPr>
          <p:spPr>
            <a:xfrm>
              <a:off x="4855320" y="6237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261" name="Table 26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6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64" name="Table 3"/>
          <p:cNvGraphicFramePr/>
          <p:nvPr/>
        </p:nvGraphicFramePr>
        <p:xfrm>
          <a:off x="8843400" y="836640"/>
          <a:ext cx="2952000" cy="2252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(투자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상품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상품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6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6" name="CustomShape 5"/>
          <p:cNvSpPr/>
          <p:nvPr/>
        </p:nvSpPr>
        <p:spPr>
          <a:xfrm>
            <a:off x="1018440" y="1766520"/>
            <a:ext cx="144324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67" name="CustomShape 6"/>
          <p:cNvSpPr/>
          <p:nvPr/>
        </p:nvSpPr>
        <p:spPr>
          <a:xfrm>
            <a:off x="113292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68" name="CustomShape 7"/>
          <p:cNvSpPr/>
          <p:nvPr/>
        </p:nvSpPr>
        <p:spPr>
          <a:xfrm>
            <a:off x="113292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69" name="CustomShape 8"/>
          <p:cNvSpPr/>
          <p:nvPr/>
        </p:nvSpPr>
        <p:spPr>
          <a:xfrm>
            <a:off x="1132920" y="2645280"/>
            <a:ext cx="203760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70" name="CustomShape 9"/>
          <p:cNvSpPr/>
          <p:nvPr/>
        </p:nvSpPr>
        <p:spPr>
          <a:xfrm>
            <a:off x="1132920" y="2879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7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7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4" name="CustomShape 13"/>
          <p:cNvSpPr/>
          <p:nvPr/>
        </p:nvSpPr>
        <p:spPr>
          <a:xfrm>
            <a:off x="3614400" y="177984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상품을 구성해주세요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75" name="CustomShape 14"/>
          <p:cNvSpPr/>
          <p:nvPr/>
        </p:nvSpPr>
        <p:spPr>
          <a:xfrm>
            <a:off x="3495600" y="1520640"/>
            <a:ext cx="288360" cy="21204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76" name="CustomShape 15"/>
          <p:cNvSpPr/>
          <p:nvPr/>
        </p:nvSpPr>
        <p:spPr>
          <a:xfrm>
            <a:off x="3614400" y="23187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상품 이름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77" name="CustomShape 16"/>
          <p:cNvSpPr/>
          <p:nvPr/>
        </p:nvSpPr>
        <p:spPr>
          <a:xfrm>
            <a:off x="4855320" y="2294280"/>
            <a:ext cx="2835360" cy="3254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8" name="CustomShape 17"/>
          <p:cNvSpPr/>
          <p:nvPr/>
        </p:nvSpPr>
        <p:spPr>
          <a:xfrm>
            <a:off x="3614400" y="340056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내용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79" name="CustomShape 18"/>
          <p:cNvSpPr/>
          <p:nvPr/>
        </p:nvSpPr>
        <p:spPr>
          <a:xfrm>
            <a:off x="4855320" y="3400560"/>
            <a:ext cx="2835360" cy="8506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0" name="CustomShape 19"/>
          <p:cNvSpPr/>
          <p:nvPr/>
        </p:nvSpPr>
        <p:spPr>
          <a:xfrm>
            <a:off x="424800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81" name="CustomShape 20"/>
          <p:cNvSpPr/>
          <p:nvPr/>
        </p:nvSpPr>
        <p:spPr>
          <a:xfrm>
            <a:off x="5564160" y="5577480"/>
            <a:ext cx="921600" cy="2829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초기화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82" name="CustomShape 21"/>
          <p:cNvSpPr/>
          <p:nvPr/>
        </p:nvSpPr>
        <p:spPr>
          <a:xfrm>
            <a:off x="3497400" y="2121120"/>
            <a:ext cx="4370400" cy="41875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283" name="Table 22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84" name="CustomShape 23"/>
          <p:cNvSpPr/>
          <p:nvPr/>
        </p:nvSpPr>
        <p:spPr>
          <a:xfrm>
            <a:off x="3614400" y="2791800"/>
            <a:ext cx="3012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금액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85" name="CustomShape 24"/>
          <p:cNvSpPr/>
          <p:nvPr/>
        </p:nvSpPr>
        <p:spPr>
          <a:xfrm>
            <a:off x="4855320" y="27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6" name="CustomShape 25"/>
          <p:cNvSpPr/>
          <p:nvPr/>
        </p:nvSpPr>
        <p:spPr>
          <a:xfrm>
            <a:off x="4855320" y="4581000"/>
            <a:ext cx="2835360" cy="33012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투자옵션 추가하기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87" name="CustomShape 26"/>
          <p:cNvSpPr/>
          <p:nvPr/>
        </p:nvSpPr>
        <p:spPr>
          <a:xfrm>
            <a:off x="3614400" y="4635000"/>
            <a:ext cx="12402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옵션</a:t>
            </a:r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8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89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0" name="Table 3"/>
          <p:cNvGraphicFramePr/>
          <p:nvPr/>
        </p:nvGraphicFramePr>
        <p:xfrm>
          <a:off x="8843400" y="836640"/>
          <a:ext cx="2952000" cy="17773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투자상품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91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2" name="CustomShape 5"/>
          <p:cNvSpPr/>
          <p:nvPr/>
        </p:nvSpPr>
        <p:spPr>
          <a:xfrm>
            <a:off x="1018440" y="1766520"/>
            <a:ext cx="17089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293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94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95" name="CustomShape 8"/>
          <p:cNvSpPr/>
          <p:nvPr/>
        </p:nvSpPr>
        <p:spPr>
          <a:xfrm>
            <a:off x="1310400" y="2645280"/>
            <a:ext cx="14173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96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297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8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299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00" name="Group 13"/>
          <p:cNvGrpSpPr/>
          <p:nvPr/>
        </p:nvGrpSpPr>
        <p:grpSpPr>
          <a:xfrm>
            <a:off x="3495600" y="1520640"/>
            <a:ext cx="4372200" cy="4500000"/>
            <a:chOff x="3495600" y="1520640"/>
            <a:chExt cx="4372200" cy="4500000"/>
          </a:xfrm>
        </p:grpSpPr>
        <p:sp>
          <p:nvSpPr>
            <p:cNvPr id="3301" name="CustomShape 14"/>
            <p:cNvSpPr/>
            <p:nvPr/>
          </p:nvSpPr>
          <p:spPr>
            <a:xfrm>
              <a:off x="3614400" y="17838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02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03" name="CustomShape 16"/>
            <p:cNvSpPr/>
            <p:nvPr/>
          </p:nvSpPr>
          <p:spPr>
            <a:xfrm>
              <a:off x="4677840" y="2130120"/>
              <a:ext cx="3189960" cy="32421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04" name="Picture 2"/>
            <p:cNvPicPr/>
            <p:nvPr/>
          </p:nvPicPr>
          <p:blipFill>
            <a:blip r:embed="rId2"/>
            <a:stretch/>
          </p:blipFill>
          <p:spPr>
            <a:xfrm>
              <a:off x="4855320" y="2261160"/>
              <a:ext cx="2746800" cy="2928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05" name="CustomShape 17"/>
            <p:cNvSpPr/>
            <p:nvPr/>
          </p:nvSpPr>
          <p:spPr>
            <a:xfrm>
              <a:off x="3801960" y="5733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306" name="Table 18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7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8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9" name="Table 3"/>
          <p:cNvGraphicFramePr/>
          <p:nvPr/>
        </p:nvGraphicFramePr>
        <p:xfrm>
          <a:off x="8843400" y="836640"/>
          <a:ext cx="2952000" cy="2252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10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1" name="CustomShape 5"/>
          <p:cNvSpPr/>
          <p:nvPr/>
        </p:nvSpPr>
        <p:spPr>
          <a:xfrm>
            <a:off x="1018440" y="1766520"/>
            <a:ext cx="16203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수정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3312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313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314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투자상품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315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316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7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18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19" name="Group 13"/>
          <p:cNvGrpSpPr/>
          <p:nvPr/>
        </p:nvGrpSpPr>
        <p:grpSpPr>
          <a:xfrm>
            <a:off x="3495600" y="1520640"/>
            <a:ext cx="3663000" cy="4932000"/>
            <a:chOff x="3495600" y="1520640"/>
            <a:chExt cx="3663000" cy="4932000"/>
          </a:xfrm>
        </p:grpSpPr>
        <p:sp>
          <p:nvSpPr>
            <p:cNvPr id="3320" name="CustomShape 14"/>
            <p:cNvSpPr/>
            <p:nvPr/>
          </p:nvSpPr>
          <p:spPr>
            <a:xfrm>
              <a:off x="3614400" y="1783800"/>
              <a:ext cx="35442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321" name="CustomShape 15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22" name="CustomShape 16"/>
            <p:cNvSpPr/>
            <p:nvPr/>
          </p:nvSpPr>
          <p:spPr>
            <a:xfrm>
              <a:off x="3614400" y="225216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23" name="CustomShape 17"/>
            <p:cNvSpPr/>
            <p:nvPr/>
          </p:nvSpPr>
          <p:spPr>
            <a:xfrm>
              <a:off x="3702960" y="2565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4" name="CustomShape 18"/>
            <p:cNvSpPr/>
            <p:nvPr/>
          </p:nvSpPr>
          <p:spPr>
            <a:xfrm>
              <a:off x="3614400" y="305532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25" name="CustomShape 19"/>
            <p:cNvSpPr/>
            <p:nvPr/>
          </p:nvSpPr>
          <p:spPr>
            <a:xfrm>
              <a:off x="3702960" y="333144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6" name="CustomShape 20"/>
            <p:cNvSpPr/>
            <p:nvPr/>
          </p:nvSpPr>
          <p:spPr>
            <a:xfrm>
              <a:off x="3614400" y="3728160"/>
              <a:ext cx="25693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27" name="CustomShape 21"/>
            <p:cNvSpPr/>
            <p:nvPr/>
          </p:nvSpPr>
          <p:spPr>
            <a:xfrm>
              <a:off x="3702960" y="4041000"/>
              <a:ext cx="2835360" cy="3301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8" name="CustomShape 22"/>
            <p:cNvSpPr/>
            <p:nvPr/>
          </p:nvSpPr>
          <p:spPr>
            <a:xfrm>
              <a:off x="3614400" y="4509000"/>
              <a:ext cx="292392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329" name="Picture 2"/>
            <p:cNvPicPr/>
            <p:nvPr/>
          </p:nvPicPr>
          <p:blipFill>
            <a:blip r:embed="rId2"/>
            <a:stretch/>
          </p:blipFill>
          <p:spPr>
            <a:xfrm>
              <a:off x="3741480" y="4783680"/>
              <a:ext cx="2265480" cy="125676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30" name="CustomShape 23"/>
            <p:cNvSpPr/>
            <p:nvPr/>
          </p:nvSpPr>
          <p:spPr>
            <a:xfrm>
              <a:off x="3801960" y="6165360"/>
              <a:ext cx="974160" cy="28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331" name="Table 24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5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36" name="CustomShape 5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37" name="CustomShape 6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38" name="CustomShape 7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39" name="CustomShape 8"/>
          <p:cNvSpPr/>
          <p:nvPr/>
        </p:nvSpPr>
        <p:spPr>
          <a:xfrm>
            <a:off x="4855320" y="177696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40" name="CustomShape 9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1" name="CustomShape 10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grpSp>
        <p:nvGrpSpPr>
          <p:cNvPr id="3342" name="Group 11"/>
          <p:cNvGrpSpPr/>
          <p:nvPr/>
        </p:nvGrpSpPr>
        <p:grpSpPr>
          <a:xfrm>
            <a:off x="1988640" y="2349000"/>
            <a:ext cx="4372560" cy="4175640"/>
            <a:chOff x="1988640" y="2349000"/>
            <a:chExt cx="4372560" cy="4175640"/>
          </a:xfrm>
        </p:grpSpPr>
        <p:sp>
          <p:nvSpPr>
            <p:cNvPr id="3343" name="CustomShape 12"/>
            <p:cNvSpPr/>
            <p:nvPr/>
          </p:nvSpPr>
          <p:spPr>
            <a:xfrm>
              <a:off x="2107800" y="250452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제목을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44" name="CustomShape 13"/>
            <p:cNvSpPr/>
            <p:nvPr/>
          </p:nvSpPr>
          <p:spPr>
            <a:xfrm>
              <a:off x="2196360" y="273888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5" name="CustomShape 14"/>
            <p:cNvSpPr/>
            <p:nvPr/>
          </p:nvSpPr>
          <p:spPr>
            <a:xfrm>
              <a:off x="2133360" y="30855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목표 금액을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46" name="CustomShape 15"/>
            <p:cNvSpPr/>
            <p:nvPr/>
          </p:nvSpPr>
          <p:spPr>
            <a:xfrm>
              <a:off x="2196360" y="3389400"/>
              <a:ext cx="3544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7" name="CustomShape 16"/>
            <p:cNvSpPr/>
            <p:nvPr/>
          </p:nvSpPr>
          <p:spPr>
            <a:xfrm>
              <a:off x="2196360" y="3789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프로젝트의 진행 기간을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48" name="CustomShape 17"/>
            <p:cNvSpPr/>
            <p:nvPr/>
          </p:nvSpPr>
          <p:spPr>
            <a:xfrm>
              <a:off x="2196360" y="4084200"/>
              <a:ext cx="1240200" cy="267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9" name="CustomShape 18"/>
            <p:cNvSpPr/>
            <p:nvPr/>
          </p:nvSpPr>
          <p:spPr>
            <a:xfrm>
              <a:off x="3530880" y="4101120"/>
              <a:ext cx="8751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일 남음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350" name="Picture 2"/>
            <p:cNvPicPr/>
            <p:nvPr/>
          </p:nvPicPr>
          <p:blipFill>
            <a:blip r:embed="rId2"/>
            <a:stretch/>
          </p:blipFill>
          <p:spPr>
            <a:xfrm>
              <a:off x="4412880" y="4082400"/>
              <a:ext cx="1769400" cy="30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51" name="CustomShape 19"/>
            <p:cNvSpPr/>
            <p:nvPr/>
          </p:nvSpPr>
          <p:spPr>
            <a:xfrm>
              <a:off x="2196360" y="44798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대표 이미지를 등록해주세요.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52" name="CustomShape 20"/>
            <p:cNvSpPr/>
            <p:nvPr/>
          </p:nvSpPr>
          <p:spPr>
            <a:xfrm>
              <a:off x="2196360" y="4753800"/>
              <a:ext cx="3278520" cy="668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3" name="CustomShape 21"/>
            <p:cNvSpPr/>
            <p:nvPr/>
          </p:nvSpPr>
          <p:spPr>
            <a:xfrm>
              <a:off x="2196360" y="554508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키워드를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54" name="CustomShape 22"/>
            <p:cNvSpPr/>
            <p:nvPr/>
          </p:nvSpPr>
          <p:spPr>
            <a:xfrm>
              <a:off x="2196360" y="5849280"/>
              <a:ext cx="354420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키워드 입력 후 엔터를 눌러주세요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3355" name="CustomShape 23"/>
            <p:cNvSpPr/>
            <p:nvPr/>
          </p:nvSpPr>
          <p:spPr>
            <a:xfrm>
              <a:off x="3348720" y="6282000"/>
              <a:ext cx="974160" cy="2426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  <p:sp>
          <p:nvSpPr>
            <p:cNvPr id="3356" name="CustomShape 24"/>
            <p:cNvSpPr/>
            <p:nvPr/>
          </p:nvSpPr>
          <p:spPr>
            <a:xfrm>
              <a:off x="1988640" y="2349000"/>
              <a:ext cx="288360" cy="181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</p:grpSp>
      <p:sp>
        <p:nvSpPr>
          <p:cNvPr id="3357" name="CustomShape 25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8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6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1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62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63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64" name="CustomShape 7"/>
          <p:cNvSpPr/>
          <p:nvPr/>
        </p:nvSpPr>
        <p:spPr>
          <a:xfrm>
            <a:off x="485532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65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6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67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68" name="Group 11"/>
          <p:cNvGrpSpPr/>
          <p:nvPr/>
        </p:nvGrpSpPr>
        <p:grpSpPr>
          <a:xfrm>
            <a:off x="1931040" y="2049840"/>
            <a:ext cx="4372560" cy="4500000"/>
            <a:chOff x="1931040" y="2049840"/>
            <a:chExt cx="4372560" cy="4500000"/>
          </a:xfrm>
        </p:grpSpPr>
        <p:sp>
          <p:nvSpPr>
            <p:cNvPr id="3369" name="CustomShape 12"/>
            <p:cNvSpPr/>
            <p:nvPr/>
          </p:nvSpPr>
          <p:spPr>
            <a:xfrm>
              <a:off x="2050200" y="22341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370" name="CustomShape 13"/>
            <p:cNvSpPr/>
            <p:nvPr/>
          </p:nvSpPr>
          <p:spPr>
            <a:xfrm>
              <a:off x="2138760" y="27284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71" name="CustomShape 14"/>
            <p:cNvSpPr/>
            <p:nvPr/>
          </p:nvSpPr>
          <p:spPr>
            <a:xfrm>
              <a:off x="2139840" y="30114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372" name="CustomShape 15"/>
            <p:cNvSpPr/>
            <p:nvPr/>
          </p:nvSpPr>
          <p:spPr>
            <a:xfrm>
              <a:off x="2138760" y="34542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73" name="CustomShape 16"/>
            <p:cNvSpPr/>
            <p:nvPr/>
          </p:nvSpPr>
          <p:spPr>
            <a:xfrm>
              <a:off x="1931040" y="20498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374" name="Picture 2"/>
            <p:cNvPicPr/>
            <p:nvPr/>
          </p:nvPicPr>
          <p:blipFill>
            <a:blip r:embed="rId2"/>
            <a:stretch/>
          </p:blipFill>
          <p:spPr>
            <a:xfrm>
              <a:off x="5146560" y="30024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5" name="CustomShape 17"/>
            <p:cNvSpPr/>
            <p:nvPr/>
          </p:nvSpPr>
          <p:spPr>
            <a:xfrm>
              <a:off x="213984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76" name="CustomShape 18"/>
            <p:cNvSpPr/>
            <p:nvPr/>
          </p:nvSpPr>
          <p:spPr>
            <a:xfrm>
              <a:off x="3883320" y="38142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77" name="Picture 3"/>
            <p:cNvPicPr/>
            <p:nvPr/>
          </p:nvPicPr>
          <p:blipFill>
            <a:blip r:embed="rId3"/>
            <a:stretch/>
          </p:blipFill>
          <p:spPr>
            <a:xfrm>
              <a:off x="2362320" y="39823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78" name="Picture 4"/>
            <p:cNvPicPr/>
            <p:nvPr/>
          </p:nvPicPr>
          <p:blipFill>
            <a:blip r:embed="rId4"/>
            <a:stretch/>
          </p:blipFill>
          <p:spPr>
            <a:xfrm>
              <a:off x="4210560" y="40435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9" name="CustomShape 19"/>
            <p:cNvSpPr/>
            <p:nvPr/>
          </p:nvSpPr>
          <p:spPr>
            <a:xfrm>
              <a:off x="2138760" y="518256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0" name="CustomShape 20"/>
            <p:cNvSpPr/>
            <p:nvPr/>
          </p:nvSpPr>
          <p:spPr>
            <a:xfrm>
              <a:off x="2138760" y="48333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381" name="Picture 5"/>
            <p:cNvPicPr/>
            <p:nvPr/>
          </p:nvPicPr>
          <p:blipFill>
            <a:blip r:embed="rId5"/>
            <a:stretch/>
          </p:blipFill>
          <p:spPr>
            <a:xfrm>
              <a:off x="2138760" y="518256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3382" name="Table 21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3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user_w_hj_edit_invest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86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87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88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89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90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1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392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93" name="Group 11"/>
          <p:cNvGrpSpPr/>
          <p:nvPr/>
        </p:nvGrpSpPr>
        <p:grpSpPr>
          <a:xfrm>
            <a:off x="1877040" y="2075760"/>
            <a:ext cx="4395600" cy="4463640"/>
            <a:chOff x="1877040" y="2075760"/>
            <a:chExt cx="4395600" cy="4463640"/>
          </a:xfrm>
        </p:grpSpPr>
        <p:sp>
          <p:nvSpPr>
            <p:cNvPr id="3394" name="CustomShape 12"/>
            <p:cNvSpPr/>
            <p:nvPr/>
          </p:nvSpPr>
          <p:spPr>
            <a:xfrm>
              <a:off x="2007360" y="2310480"/>
              <a:ext cx="3295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 정책을 적어주세요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95" name="CustomShape 13"/>
            <p:cNvSpPr/>
            <p:nvPr/>
          </p:nvSpPr>
          <p:spPr>
            <a:xfrm>
              <a:off x="2035080" y="2557800"/>
              <a:ext cx="4237560" cy="3663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6" name="CustomShape 14"/>
            <p:cNvSpPr/>
            <p:nvPr/>
          </p:nvSpPr>
          <p:spPr>
            <a:xfrm>
              <a:off x="1877040" y="2075760"/>
              <a:ext cx="315360" cy="1918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397" name="CustomShape 15"/>
            <p:cNvSpPr/>
            <p:nvPr/>
          </p:nvSpPr>
          <p:spPr>
            <a:xfrm>
              <a:off x="2067480" y="267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진행자의 환불 및 교환 정책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398" name="CustomShape 16"/>
            <p:cNvSpPr/>
            <p:nvPr/>
          </p:nvSpPr>
          <p:spPr>
            <a:xfrm>
              <a:off x="2193120" y="2937600"/>
              <a:ext cx="3788640" cy="6458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9" name="CustomShape 17"/>
            <p:cNvSpPr/>
            <p:nvPr/>
          </p:nvSpPr>
          <p:spPr>
            <a:xfrm>
              <a:off x="2108880" y="367416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가능한 번호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400" name="CustomShape 18"/>
            <p:cNvSpPr/>
            <p:nvPr/>
          </p:nvSpPr>
          <p:spPr>
            <a:xfrm>
              <a:off x="2193120" y="396972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1" name="CustomShape 19"/>
            <p:cNvSpPr/>
            <p:nvPr/>
          </p:nvSpPr>
          <p:spPr>
            <a:xfrm>
              <a:off x="2108880" y="438948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문의 이메일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402" name="CustomShape 20"/>
            <p:cNvSpPr/>
            <p:nvPr/>
          </p:nvSpPr>
          <p:spPr>
            <a:xfrm>
              <a:off x="2193120" y="4676400"/>
              <a:ext cx="3788640" cy="224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3" name="CustomShape 21"/>
            <p:cNvSpPr/>
            <p:nvPr/>
          </p:nvSpPr>
          <p:spPr>
            <a:xfrm>
              <a:off x="2193120" y="5318640"/>
              <a:ext cx="3788640" cy="70596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4" name="CustomShape 22"/>
            <p:cNvSpPr/>
            <p:nvPr/>
          </p:nvSpPr>
          <p:spPr>
            <a:xfrm>
              <a:off x="2108880" y="5048640"/>
              <a:ext cx="3295800" cy="227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환불 및 교환정책 기본사항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405" name="CustomShape 23"/>
            <p:cNvSpPr/>
            <p:nvPr/>
          </p:nvSpPr>
          <p:spPr>
            <a:xfrm>
              <a:off x="3364560" y="6283080"/>
              <a:ext cx="1065600" cy="256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  <p:graphicFrame>
        <p:nvGraphicFramePr>
          <p:cNvPr id="3406" name="Table 24"/>
          <p:cNvGraphicFramePr/>
          <p:nvPr/>
        </p:nvGraphicFramePr>
        <p:xfrm>
          <a:off x="8843400" y="836640"/>
          <a:ext cx="2951640" cy="1721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(환불 및 교환 정책,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가능한 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문의 이메일)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7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0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0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10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11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12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13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14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5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16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17" name="Table 11"/>
          <p:cNvGraphicFramePr/>
          <p:nvPr/>
        </p:nvGraphicFramePr>
        <p:xfrm>
          <a:off x="8843400" y="836640"/>
          <a:ext cx="2951640" cy="2117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(투자상품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투자상품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내용,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옵션,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18" name="Group 12"/>
          <p:cNvGrpSpPr/>
          <p:nvPr/>
        </p:nvGrpSpPr>
        <p:grpSpPr>
          <a:xfrm>
            <a:off x="1900080" y="2421000"/>
            <a:ext cx="4372560" cy="4016160"/>
            <a:chOff x="1900080" y="2421000"/>
            <a:chExt cx="4372560" cy="4016160"/>
          </a:xfrm>
        </p:grpSpPr>
        <p:sp>
          <p:nvSpPr>
            <p:cNvPr id="3419" name="CustomShape 13"/>
            <p:cNvSpPr/>
            <p:nvPr/>
          </p:nvSpPr>
          <p:spPr>
            <a:xfrm>
              <a:off x="2019240" y="26384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상품을 구성해주세요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20" name="CustomShape 14"/>
            <p:cNvSpPr/>
            <p:nvPr/>
          </p:nvSpPr>
          <p:spPr>
            <a:xfrm>
              <a:off x="1900080" y="2421000"/>
              <a:ext cx="2883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21" name="CustomShape 15"/>
            <p:cNvSpPr/>
            <p:nvPr/>
          </p:nvSpPr>
          <p:spPr>
            <a:xfrm>
              <a:off x="3260160" y="301032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2" name="CustomShape 16"/>
            <p:cNvSpPr/>
            <p:nvPr/>
          </p:nvSpPr>
          <p:spPr>
            <a:xfrm>
              <a:off x="2019240" y="303264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금액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23" name="CustomShape 17"/>
            <p:cNvSpPr/>
            <p:nvPr/>
          </p:nvSpPr>
          <p:spPr>
            <a:xfrm>
              <a:off x="2019240" y="356328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상품 제목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24" name="CustomShape 18"/>
            <p:cNvSpPr/>
            <p:nvPr/>
          </p:nvSpPr>
          <p:spPr>
            <a:xfrm>
              <a:off x="3260160" y="351864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5" name="CustomShape 19"/>
            <p:cNvSpPr/>
            <p:nvPr/>
          </p:nvSpPr>
          <p:spPr>
            <a:xfrm>
              <a:off x="2019240" y="399816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상품 내용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26" name="CustomShape 20"/>
            <p:cNvSpPr/>
            <p:nvPr/>
          </p:nvSpPr>
          <p:spPr>
            <a:xfrm>
              <a:off x="3260160" y="3998160"/>
              <a:ext cx="2835360" cy="713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7" name="CustomShape 21"/>
            <p:cNvSpPr/>
            <p:nvPr/>
          </p:nvSpPr>
          <p:spPr>
            <a:xfrm>
              <a:off x="2019240" y="5247720"/>
              <a:ext cx="12402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옵션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28" name="CustomShape 22"/>
            <p:cNvSpPr/>
            <p:nvPr/>
          </p:nvSpPr>
          <p:spPr>
            <a:xfrm>
              <a:off x="3260160" y="5203080"/>
              <a:ext cx="283536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옵션 추가하기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429" name="CustomShape 23"/>
            <p:cNvSpPr/>
            <p:nvPr/>
          </p:nvSpPr>
          <p:spPr>
            <a:xfrm>
              <a:off x="265284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430" name="CustomShape 24"/>
            <p:cNvSpPr/>
            <p:nvPr/>
          </p:nvSpPr>
          <p:spPr>
            <a:xfrm>
              <a:off x="3969000" y="6081120"/>
              <a:ext cx="92160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초기화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3431" name="CustomShape 25"/>
            <p:cNvSpPr/>
            <p:nvPr/>
          </p:nvSpPr>
          <p:spPr>
            <a:xfrm>
              <a:off x="1902240" y="2924640"/>
              <a:ext cx="4370400" cy="35125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3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35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36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37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38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39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0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41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42" name="Table 11"/>
          <p:cNvGraphicFramePr/>
          <p:nvPr/>
        </p:nvGraphicFramePr>
        <p:xfrm>
          <a:off x="8843400" y="836640"/>
          <a:ext cx="2951640" cy="139968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(등록된 리워드 미리보기)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43" name="Group 12"/>
          <p:cNvGrpSpPr/>
          <p:nvPr/>
        </p:nvGrpSpPr>
        <p:grpSpPr>
          <a:xfrm>
            <a:off x="1900080" y="2361600"/>
            <a:ext cx="4372560" cy="4091040"/>
            <a:chOff x="1900080" y="2361600"/>
            <a:chExt cx="4372560" cy="4091040"/>
          </a:xfrm>
        </p:grpSpPr>
        <p:sp>
          <p:nvSpPr>
            <p:cNvPr id="3444" name="CustomShape 13"/>
            <p:cNvSpPr/>
            <p:nvPr/>
          </p:nvSpPr>
          <p:spPr>
            <a:xfrm>
              <a:off x="2019240" y="2601000"/>
              <a:ext cx="301248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투자상품 미리보기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45" name="CustomShape 14"/>
            <p:cNvSpPr/>
            <p:nvPr/>
          </p:nvSpPr>
          <p:spPr>
            <a:xfrm>
              <a:off x="1900080" y="2361600"/>
              <a:ext cx="288360" cy="195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46" name="CustomShape 15"/>
            <p:cNvSpPr/>
            <p:nvPr/>
          </p:nvSpPr>
          <p:spPr>
            <a:xfrm>
              <a:off x="3082680" y="2916000"/>
              <a:ext cx="3189960" cy="294732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47" name="Picture 2"/>
            <p:cNvPicPr/>
            <p:nvPr/>
          </p:nvPicPr>
          <p:blipFill>
            <a:blip r:embed="rId2"/>
            <a:stretch/>
          </p:blipFill>
          <p:spPr>
            <a:xfrm>
              <a:off x="3260160" y="3034800"/>
              <a:ext cx="2746800" cy="2662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48" name="CustomShape 16"/>
            <p:cNvSpPr/>
            <p:nvPr/>
          </p:nvSpPr>
          <p:spPr>
            <a:xfrm>
              <a:off x="2206800" y="6191640"/>
              <a:ext cx="974160" cy="2610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다음단계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9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모바일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1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52" name="CustomShape 4"/>
          <p:cNvSpPr/>
          <p:nvPr/>
        </p:nvSpPr>
        <p:spPr>
          <a:xfrm>
            <a:off x="2160360" y="1783800"/>
            <a:ext cx="1187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기본정보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53" name="CustomShape 5"/>
          <p:cNvSpPr/>
          <p:nvPr/>
        </p:nvSpPr>
        <p:spPr>
          <a:xfrm>
            <a:off x="3171240" y="178668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스토리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54" name="CustomShape 6"/>
          <p:cNvSpPr/>
          <p:nvPr/>
        </p:nvSpPr>
        <p:spPr>
          <a:xfrm>
            <a:off x="3969000" y="1772640"/>
            <a:ext cx="11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투자상품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55" name="CustomShape 7"/>
          <p:cNvSpPr/>
          <p:nvPr/>
        </p:nvSpPr>
        <p:spPr>
          <a:xfrm>
            <a:off x="4852440" y="1772640"/>
            <a:ext cx="195192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제작자/부가정보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56" name="CustomShape 8"/>
          <p:cNvSpPr/>
          <p:nvPr/>
        </p:nvSpPr>
        <p:spPr>
          <a:xfrm>
            <a:off x="1985760" y="1595160"/>
            <a:ext cx="4414680" cy="5781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7" name="CustomShape 9"/>
          <p:cNvSpPr/>
          <p:nvPr/>
        </p:nvSpPr>
        <p:spPr>
          <a:xfrm>
            <a:off x="1877040" y="1448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58" name="CustomShape 10"/>
          <p:cNvSpPr/>
          <p:nvPr/>
        </p:nvSpPr>
        <p:spPr>
          <a:xfrm>
            <a:off x="1753200" y="1340640"/>
            <a:ext cx="4824000" cy="5328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459" name="Table 11"/>
          <p:cNvGraphicFramePr/>
          <p:nvPr/>
        </p:nvGraphicFramePr>
        <p:xfrm>
          <a:off x="8843400" y="836640"/>
          <a:ext cx="2951640" cy="19195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517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수정을 위한 기본 정보들은 그대로 표시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(거래 은행,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계좌번호,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예금주명,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통장 사본 이미지)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460" name="Group 12"/>
          <p:cNvGrpSpPr/>
          <p:nvPr/>
        </p:nvGrpSpPr>
        <p:grpSpPr>
          <a:xfrm>
            <a:off x="1930680" y="2349000"/>
            <a:ext cx="4029840" cy="4075920"/>
            <a:chOff x="1930680" y="2349000"/>
            <a:chExt cx="4029840" cy="4075920"/>
          </a:xfrm>
        </p:grpSpPr>
        <p:sp>
          <p:nvSpPr>
            <p:cNvPr id="3461" name="CustomShape 13"/>
            <p:cNvSpPr/>
            <p:nvPr/>
          </p:nvSpPr>
          <p:spPr>
            <a:xfrm>
              <a:off x="2061720" y="2566440"/>
              <a:ext cx="389880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정보를 입력해주세요.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종료 후 입금받으실 계좌를 입력해주세요.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3462" name="CustomShape 14"/>
            <p:cNvSpPr/>
            <p:nvPr/>
          </p:nvSpPr>
          <p:spPr>
            <a:xfrm>
              <a:off x="1930680" y="2349000"/>
              <a:ext cx="317160" cy="1778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63" name="CustomShape 15"/>
            <p:cNvSpPr/>
            <p:nvPr/>
          </p:nvSpPr>
          <p:spPr>
            <a:xfrm>
              <a:off x="2061720" y="2953440"/>
              <a:ext cx="331380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거래 은행을 선택해주세요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64" name="CustomShape 16"/>
            <p:cNvSpPr/>
            <p:nvPr/>
          </p:nvSpPr>
          <p:spPr>
            <a:xfrm>
              <a:off x="2158920" y="32119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5" name="CustomShape 17"/>
            <p:cNvSpPr/>
            <p:nvPr/>
          </p:nvSpPr>
          <p:spPr>
            <a:xfrm>
              <a:off x="2061720" y="361728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66" name="CustomShape 18"/>
            <p:cNvSpPr/>
            <p:nvPr/>
          </p:nvSpPr>
          <p:spPr>
            <a:xfrm>
              <a:off x="2158920" y="384552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7" name="CustomShape 19"/>
            <p:cNvSpPr/>
            <p:nvPr/>
          </p:nvSpPr>
          <p:spPr>
            <a:xfrm>
              <a:off x="2061720" y="4173120"/>
              <a:ext cx="282636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예금주명을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3468" name="CustomShape 20"/>
            <p:cNvSpPr/>
            <p:nvPr/>
          </p:nvSpPr>
          <p:spPr>
            <a:xfrm>
              <a:off x="2158920" y="4431960"/>
              <a:ext cx="3119040" cy="2728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9" name="CustomShape 21"/>
            <p:cNvSpPr/>
            <p:nvPr/>
          </p:nvSpPr>
          <p:spPr>
            <a:xfrm>
              <a:off x="2061720" y="4818600"/>
              <a:ext cx="32162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통장 사본 이미지를 올려주세요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3470" name="Picture 2"/>
            <p:cNvPicPr/>
            <p:nvPr/>
          </p:nvPicPr>
          <p:blipFill>
            <a:blip r:embed="rId2"/>
            <a:stretch/>
          </p:blipFill>
          <p:spPr>
            <a:xfrm>
              <a:off x="2201040" y="5045760"/>
              <a:ext cx="2491920" cy="1038600"/>
            </a:xfrm>
            <a:prstGeom prst="rect">
              <a:avLst/>
            </a:prstGeom>
            <a:ln w="38160">
              <a:solidFill>
                <a:srgbClr val="000000"/>
              </a:solidFill>
              <a:miter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471" name="CustomShape 22"/>
            <p:cNvSpPr/>
            <p:nvPr/>
          </p:nvSpPr>
          <p:spPr>
            <a:xfrm>
              <a:off x="2268000" y="6187680"/>
              <a:ext cx="1071720" cy="23724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저장하기</a:t>
              </a:r>
              <a:endParaRPr lang="en-US" sz="11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2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user_w_hj_edit_category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4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75" name="Table 4"/>
          <p:cNvGraphicFramePr/>
          <p:nvPr/>
        </p:nvGraphicFramePr>
        <p:xfrm>
          <a:off x="8843400" y="836640"/>
          <a:ext cx="2951640" cy="20145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전체적 레이아웃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우선순위에 따라 상품선택 페이지에 보여짐.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카테고리명을 클릭하여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카테고리명 수정.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76" name="CustomShape 5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77" name="CustomShape 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8" name="CustomShape 7"/>
          <p:cNvSpPr/>
          <p:nvPr/>
        </p:nvSpPr>
        <p:spPr>
          <a:xfrm>
            <a:off x="1048680" y="2853000"/>
            <a:ext cx="6963480" cy="3455640"/>
          </a:xfrm>
          <a:prstGeom prst="rect">
            <a:avLst/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9" name="CustomShape 8"/>
          <p:cNvSpPr/>
          <p:nvPr/>
        </p:nvSpPr>
        <p:spPr>
          <a:xfrm>
            <a:off x="1109520" y="2277000"/>
            <a:ext cx="8204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추가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80" name="CustomShape 9"/>
          <p:cNvSpPr/>
          <p:nvPr/>
        </p:nvSpPr>
        <p:spPr>
          <a:xfrm>
            <a:off x="3328560" y="2277000"/>
            <a:ext cx="374148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1" name="CustomShape 10"/>
          <p:cNvSpPr/>
          <p:nvPr/>
        </p:nvSpPr>
        <p:spPr>
          <a:xfrm>
            <a:off x="7336800" y="2277000"/>
            <a:ext cx="7081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검색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82" name="Line 11"/>
          <p:cNvSpPr/>
          <p:nvPr/>
        </p:nvSpPr>
        <p:spPr>
          <a:xfrm>
            <a:off x="1020600" y="321264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83" name="CustomShape 12"/>
          <p:cNvSpPr/>
          <p:nvPr/>
        </p:nvSpPr>
        <p:spPr>
          <a:xfrm>
            <a:off x="1044360" y="285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우선순위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84" name="CustomShape 13"/>
          <p:cNvSpPr/>
          <p:nvPr/>
        </p:nvSpPr>
        <p:spPr>
          <a:xfrm>
            <a:off x="1995840" y="285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카테고리명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85" name="Line 14"/>
          <p:cNvSpPr/>
          <p:nvPr/>
        </p:nvSpPr>
        <p:spPr>
          <a:xfrm>
            <a:off x="1020600" y="357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86" name="CustomShape 15"/>
          <p:cNvSpPr/>
          <p:nvPr/>
        </p:nvSpPr>
        <p:spPr>
          <a:xfrm>
            <a:off x="1044360" y="321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87" name="CustomShape 16"/>
          <p:cNvSpPr/>
          <p:nvPr/>
        </p:nvSpPr>
        <p:spPr>
          <a:xfrm>
            <a:off x="1995840" y="321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IT, 가전, 테크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88" name="CustomShape 17"/>
          <p:cNvSpPr/>
          <p:nvPr/>
        </p:nvSpPr>
        <p:spPr>
          <a:xfrm>
            <a:off x="7159680" y="324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489" name="CustomShape 18"/>
          <p:cNvSpPr/>
          <p:nvPr/>
        </p:nvSpPr>
        <p:spPr>
          <a:xfrm>
            <a:off x="1519920" y="1628640"/>
            <a:ext cx="60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관리자 페이지(카테고리 관리)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90" name="CustomShape 19"/>
          <p:cNvSpPr/>
          <p:nvPr/>
        </p:nvSpPr>
        <p:spPr>
          <a:xfrm>
            <a:off x="937080" y="274500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491" name="Line 20"/>
          <p:cNvSpPr/>
          <p:nvPr/>
        </p:nvSpPr>
        <p:spPr>
          <a:xfrm>
            <a:off x="1020600" y="357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2" name="Line 21"/>
          <p:cNvSpPr/>
          <p:nvPr/>
        </p:nvSpPr>
        <p:spPr>
          <a:xfrm>
            <a:off x="1020600" y="393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3" name="CustomShape 22"/>
          <p:cNvSpPr/>
          <p:nvPr/>
        </p:nvSpPr>
        <p:spPr>
          <a:xfrm>
            <a:off x="1044360" y="357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94" name="CustomShape 23"/>
          <p:cNvSpPr/>
          <p:nvPr/>
        </p:nvSpPr>
        <p:spPr>
          <a:xfrm>
            <a:off x="1995840" y="357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패션, 잡화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495" name="CustomShape 24"/>
          <p:cNvSpPr/>
          <p:nvPr/>
        </p:nvSpPr>
        <p:spPr>
          <a:xfrm>
            <a:off x="7159680" y="360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496" name="Line 25"/>
          <p:cNvSpPr/>
          <p:nvPr/>
        </p:nvSpPr>
        <p:spPr>
          <a:xfrm>
            <a:off x="1020600" y="393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7" name="Line 26"/>
          <p:cNvSpPr/>
          <p:nvPr/>
        </p:nvSpPr>
        <p:spPr>
          <a:xfrm>
            <a:off x="1020600" y="393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8" name="Line 27"/>
          <p:cNvSpPr/>
          <p:nvPr/>
        </p:nvSpPr>
        <p:spPr>
          <a:xfrm>
            <a:off x="1020600" y="429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9" name="CustomShape 28"/>
          <p:cNvSpPr/>
          <p:nvPr/>
        </p:nvSpPr>
        <p:spPr>
          <a:xfrm>
            <a:off x="1044360" y="393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00" name="CustomShape 29"/>
          <p:cNvSpPr/>
          <p:nvPr/>
        </p:nvSpPr>
        <p:spPr>
          <a:xfrm>
            <a:off x="1995840" y="393300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뷰티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01" name="CustomShape 30"/>
          <p:cNvSpPr/>
          <p:nvPr/>
        </p:nvSpPr>
        <p:spPr>
          <a:xfrm>
            <a:off x="7159680" y="396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502" name="Line 31"/>
          <p:cNvSpPr/>
          <p:nvPr/>
        </p:nvSpPr>
        <p:spPr>
          <a:xfrm>
            <a:off x="1020600" y="430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3" name="Line 32"/>
          <p:cNvSpPr/>
          <p:nvPr/>
        </p:nvSpPr>
        <p:spPr>
          <a:xfrm>
            <a:off x="1020600" y="430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4" name="Line 33"/>
          <p:cNvSpPr/>
          <p:nvPr/>
        </p:nvSpPr>
        <p:spPr>
          <a:xfrm>
            <a:off x="1020600" y="466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5" name="CustomShape 34"/>
          <p:cNvSpPr/>
          <p:nvPr/>
        </p:nvSpPr>
        <p:spPr>
          <a:xfrm>
            <a:off x="1044360" y="430092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06" name="CustomShape 35"/>
          <p:cNvSpPr/>
          <p:nvPr/>
        </p:nvSpPr>
        <p:spPr>
          <a:xfrm>
            <a:off x="1995840" y="430092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푸드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07" name="CustomShape 36"/>
          <p:cNvSpPr/>
          <p:nvPr/>
        </p:nvSpPr>
        <p:spPr>
          <a:xfrm>
            <a:off x="7159680" y="433692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508" name="Line 37"/>
          <p:cNvSpPr/>
          <p:nvPr/>
        </p:nvSpPr>
        <p:spPr>
          <a:xfrm>
            <a:off x="1020600" y="466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9" name="Line 38"/>
          <p:cNvSpPr/>
          <p:nvPr/>
        </p:nvSpPr>
        <p:spPr>
          <a:xfrm>
            <a:off x="1020600" y="466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0" name="Line 39"/>
          <p:cNvSpPr/>
          <p:nvPr/>
        </p:nvSpPr>
        <p:spPr>
          <a:xfrm>
            <a:off x="1020600" y="502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1" name="CustomShape 40"/>
          <p:cNvSpPr/>
          <p:nvPr/>
        </p:nvSpPr>
        <p:spPr>
          <a:xfrm>
            <a:off x="1044360" y="466128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5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12" name="CustomShape 41"/>
          <p:cNvSpPr/>
          <p:nvPr/>
        </p:nvSpPr>
        <p:spPr>
          <a:xfrm>
            <a:off x="1995840" y="466128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홈리빙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13" name="CustomShape 42"/>
          <p:cNvSpPr/>
          <p:nvPr/>
        </p:nvSpPr>
        <p:spPr>
          <a:xfrm>
            <a:off x="7159680" y="469728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514" name="Line 43"/>
          <p:cNvSpPr/>
          <p:nvPr/>
        </p:nvSpPr>
        <p:spPr>
          <a:xfrm>
            <a:off x="1020600" y="502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5" name="Line 44"/>
          <p:cNvSpPr/>
          <p:nvPr/>
        </p:nvSpPr>
        <p:spPr>
          <a:xfrm>
            <a:off x="1020600" y="502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6" name="Line 45"/>
          <p:cNvSpPr/>
          <p:nvPr/>
        </p:nvSpPr>
        <p:spPr>
          <a:xfrm>
            <a:off x="1020600" y="538092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7" name="CustomShape 46"/>
          <p:cNvSpPr/>
          <p:nvPr/>
        </p:nvSpPr>
        <p:spPr>
          <a:xfrm>
            <a:off x="1044360" y="502128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6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18" name="CustomShape 47"/>
          <p:cNvSpPr/>
          <p:nvPr/>
        </p:nvSpPr>
        <p:spPr>
          <a:xfrm>
            <a:off x="1995840" y="5021280"/>
            <a:ext cx="50745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여행, 레저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19" name="CustomShape 48"/>
          <p:cNvSpPr/>
          <p:nvPr/>
        </p:nvSpPr>
        <p:spPr>
          <a:xfrm>
            <a:off x="7159680" y="505728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삭제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520" name="CustomShape 49"/>
          <p:cNvSpPr/>
          <p:nvPr/>
        </p:nvSpPr>
        <p:spPr>
          <a:xfrm>
            <a:off x="3969000" y="5959080"/>
            <a:ext cx="8204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저장</a:t>
            </a:r>
            <a:endParaRPr lang="en-US" sz="11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1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user_w_hj_admit_project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4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전체적 레이아웃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승인을 기다리는 프로젝트 리스트,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리스트내용: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분류(리워드, 투자),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카테고리(IT 등..),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프로젝트명,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메이커ID,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상세보기버튼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25" name="CustomShape 5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526" name="CustomShape 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7" name="CustomShape 7"/>
          <p:cNvSpPr/>
          <p:nvPr/>
        </p:nvSpPr>
        <p:spPr>
          <a:xfrm>
            <a:off x="1020960" y="2853000"/>
            <a:ext cx="7024320" cy="3455640"/>
          </a:xfrm>
          <a:prstGeom prst="rect">
            <a:avLst/>
          </a:prstGeom>
          <a:noFill/>
          <a:ln w="2844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8" name="CustomShape 8"/>
          <p:cNvSpPr/>
          <p:nvPr/>
        </p:nvSpPr>
        <p:spPr>
          <a:xfrm>
            <a:off x="1020960" y="2277000"/>
            <a:ext cx="8204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분류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29" name="CustomShape 9"/>
          <p:cNvSpPr/>
          <p:nvPr/>
        </p:nvSpPr>
        <p:spPr>
          <a:xfrm>
            <a:off x="1995840" y="2277000"/>
            <a:ext cx="1175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카테고리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0" name="CustomShape 10"/>
          <p:cNvSpPr/>
          <p:nvPr/>
        </p:nvSpPr>
        <p:spPr>
          <a:xfrm>
            <a:off x="3328560" y="2277000"/>
            <a:ext cx="374148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1" name="CustomShape 11"/>
          <p:cNvSpPr/>
          <p:nvPr/>
        </p:nvSpPr>
        <p:spPr>
          <a:xfrm>
            <a:off x="7336800" y="2277000"/>
            <a:ext cx="7081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검색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2" name="Line 12"/>
          <p:cNvSpPr/>
          <p:nvPr/>
        </p:nvSpPr>
        <p:spPr>
          <a:xfrm>
            <a:off x="1020600" y="321264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3" name="CustomShape 13"/>
          <p:cNvSpPr/>
          <p:nvPr/>
        </p:nvSpPr>
        <p:spPr>
          <a:xfrm>
            <a:off x="1044360" y="285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분류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4" name="CustomShape 14"/>
          <p:cNvSpPr/>
          <p:nvPr/>
        </p:nvSpPr>
        <p:spPr>
          <a:xfrm>
            <a:off x="2027520" y="285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카테고리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5" name="CustomShape 15"/>
          <p:cNvSpPr/>
          <p:nvPr/>
        </p:nvSpPr>
        <p:spPr>
          <a:xfrm>
            <a:off x="2989440" y="2853000"/>
            <a:ext cx="292860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프로젝트명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6" name="CustomShape 16"/>
          <p:cNvSpPr/>
          <p:nvPr/>
        </p:nvSpPr>
        <p:spPr>
          <a:xfrm>
            <a:off x="5934600" y="2853000"/>
            <a:ext cx="113544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메이커ID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7" name="Line 17"/>
          <p:cNvSpPr/>
          <p:nvPr/>
        </p:nvSpPr>
        <p:spPr>
          <a:xfrm>
            <a:off x="1020600" y="3573000"/>
            <a:ext cx="7025040" cy="360"/>
          </a:xfrm>
          <a:prstGeom prst="line">
            <a:avLst/>
          </a:prstGeom>
          <a:ln w="2844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8" name="CustomShape 18"/>
          <p:cNvSpPr/>
          <p:nvPr/>
        </p:nvSpPr>
        <p:spPr>
          <a:xfrm>
            <a:off x="1044360" y="321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39" name="CustomShape 19"/>
          <p:cNvSpPr/>
          <p:nvPr/>
        </p:nvSpPr>
        <p:spPr>
          <a:xfrm>
            <a:off x="2027520" y="3213000"/>
            <a:ext cx="95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IT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40" name="CustomShape 20"/>
          <p:cNvSpPr/>
          <p:nvPr/>
        </p:nvSpPr>
        <p:spPr>
          <a:xfrm>
            <a:off x="2967120" y="3213000"/>
            <a:ext cx="295092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지능형 스피커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41" name="CustomShape 21"/>
          <p:cNvSpPr/>
          <p:nvPr/>
        </p:nvSpPr>
        <p:spPr>
          <a:xfrm>
            <a:off x="5939280" y="3213000"/>
            <a:ext cx="1130760" cy="359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helloman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42" name="CustomShape 22"/>
          <p:cNvSpPr/>
          <p:nvPr/>
        </p:nvSpPr>
        <p:spPr>
          <a:xfrm>
            <a:off x="7159680" y="3249000"/>
            <a:ext cx="79704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상세보기</a:t>
            </a:r>
            <a:endParaRPr lang="en-US" sz="900" b="0" strike="noStrike" spc="-1">
              <a:latin typeface="Noto Sans CJK JP"/>
            </a:endParaRPr>
          </a:p>
        </p:txBody>
      </p:sp>
      <p:sp>
        <p:nvSpPr>
          <p:cNvPr id="3543" name="CustomShape 23"/>
          <p:cNvSpPr/>
          <p:nvPr/>
        </p:nvSpPr>
        <p:spPr>
          <a:xfrm>
            <a:off x="1519920" y="1628640"/>
            <a:ext cx="60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관리자 페이지(프로젝트 승인)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544" name="CustomShape 24"/>
          <p:cNvSpPr/>
          <p:nvPr/>
        </p:nvSpPr>
        <p:spPr>
          <a:xfrm>
            <a:off x="937080" y="274500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5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user_w_hj_admit_project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8" name="Table 4"/>
          <p:cNvGraphicFramePr/>
          <p:nvPr/>
        </p:nvGraphicFramePr>
        <p:xfrm>
          <a:off x="8843400" y="836640"/>
          <a:ext cx="2951640" cy="292680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0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전체적 레이아웃,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상품 등록페이지와 유사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승인-&gt;등록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보류-&gt;내용이 미흡, 메이커에게 알림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승인 거절-&gt;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승인 거절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49" name="CustomShape 5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3550" name="CustomShape 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1" name="CustomShape 7"/>
          <p:cNvSpPr/>
          <p:nvPr/>
        </p:nvSpPr>
        <p:spPr>
          <a:xfrm>
            <a:off x="2728080" y="6021360"/>
            <a:ext cx="10627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승인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52" name="CustomShape 8"/>
          <p:cNvSpPr/>
          <p:nvPr/>
        </p:nvSpPr>
        <p:spPr>
          <a:xfrm>
            <a:off x="1519920" y="1628640"/>
            <a:ext cx="603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지능형 스피커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553" name="CustomShape 9"/>
          <p:cNvSpPr/>
          <p:nvPr/>
        </p:nvSpPr>
        <p:spPr>
          <a:xfrm>
            <a:off x="1519920" y="2205000"/>
            <a:ext cx="6259320" cy="359964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내용, 사업자등록 정보, 세부이미지, 옵션들..</a:t>
            </a:r>
            <a:endParaRPr lang="en-US" sz="11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상품 등록페이지 참고. 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54" name="CustomShape 10"/>
          <p:cNvSpPr/>
          <p:nvPr/>
        </p:nvSpPr>
        <p:spPr>
          <a:xfrm>
            <a:off x="4023000" y="6021360"/>
            <a:ext cx="106272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보류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55" name="CustomShape 11"/>
          <p:cNvSpPr/>
          <p:nvPr/>
        </p:nvSpPr>
        <p:spPr>
          <a:xfrm>
            <a:off x="5298480" y="6021360"/>
            <a:ext cx="1240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승인거절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3556" name="CustomShape 12"/>
          <p:cNvSpPr/>
          <p:nvPr/>
        </p:nvSpPr>
        <p:spPr>
          <a:xfrm>
            <a:off x="2550960" y="587736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55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55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0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1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2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63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4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565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566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7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568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569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0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571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572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3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574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575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76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77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8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79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80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1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82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83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84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5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86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587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8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89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590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1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9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7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8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599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600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1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02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603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4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05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606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7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08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609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0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11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612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3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14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615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6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17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8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9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0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1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22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623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4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25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3626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7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28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29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3630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1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32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3633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4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35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3636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7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38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3639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0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41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42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3643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4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45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46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3647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8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49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0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51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3652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3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54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55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3656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7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58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3659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0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61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3662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3663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4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65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66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3667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8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69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3670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1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72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73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3674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5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76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3677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8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79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0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1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2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3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84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5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686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3687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8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89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3690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1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692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3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94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3695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6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697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3698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9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700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1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02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3703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4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05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3706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7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3708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3709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3710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3711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3712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3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3714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3715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3716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7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User_a_ys_login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2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2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3" name="CustomShape 6"/>
          <p:cNvSpPr/>
          <p:nvPr/>
        </p:nvSpPr>
        <p:spPr>
          <a:xfrm>
            <a:off x="3022560" y="252252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724" name="Group 7"/>
          <p:cNvGrpSpPr/>
          <p:nvPr/>
        </p:nvGrpSpPr>
        <p:grpSpPr>
          <a:xfrm>
            <a:off x="3039840" y="3103920"/>
            <a:ext cx="768960" cy="358200"/>
            <a:chOff x="3039840" y="3103920"/>
            <a:chExt cx="768960" cy="358200"/>
          </a:xfrm>
        </p:grpSpPr>
        <p:sp>
          <p:nvSpPr>
            <p:cNvPr id="3725" name="CustomShape 8"/>
            <p:cNvSpPr/>
            <p:nvPr/>
          </p:nvSpPr>
          <p:spPr>
            <a:xfrm>
              <a:off x="3039840" y="3103920"/>
              <a:ext cx="768960" cy="3582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6" name="CustomShape 9"/>
            <p:cNvSpPr/>
            <p:nvPr/>
          </p:nvSpPr>
          <p:spPr>
            <a:xfrm>
              <a:off x="3085560" y="31615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27" name="Group 10"/>
          <p:cNvGrpSpPr/>
          <p:nvPr/>
        </p:nvGrpSpPr>
        <p:grpSpPr>
          <a:xfrm>
            <a:off x="3039840" y="3734280"/>
            <a:ext cx="768960" cy="358200"/>
            <a:chOff x="3039840" y="3734280"/>
            <a:chExt cx="768960" cy="358200"/>
          </a:xfrm>
        </p:grpSpPr>
        <p:sp>
          <p:nvSpPr>
            <p:cNvPr id="3728" name="CustomShape 11"/>
            <p:cNvSpPr/>
            <p:nvPr/>
          </p:nvSpPr>
          <p:spPr>
            <a:xfrm>
              <a:off x="3039840" y="3734280"/>
              <a:ext cx="768960" cy="3582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9" name="CustomShape 12"/>
            <p:cNvSpPr/>
            <p:nvPr/>
          </p:nvSpPr>
          <p:spPr>
            <a:xfrm>
              <a:off x="3085560" y="37918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730" name="CustomShape 13"/>
          <p:cNvSpPr/>
          <p:nvPr/>
        </p:nvSpPr>
        <p:spPr>
          <a:xfrm>
            <a:off x="4049640" y="3103920"/>
            <a:ext cx="1361880" cy="358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1" name="CustomShape 14"/>
          <p:cNvSpPr/>
          <p:nvPr/>
        </p:nvSpPr>
        <p:spPr>
          <a:xfrm>
            <a:off x="4049640" y="3734280"/>
            <a:ext cx="1361880" cy="3582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32" name="Group 15"/>
          <p:cNvGrpSpPr/>
          <p:nvPr/>
        </p:nvGrpSpPr>
        <p:grpSpPr>
          <a:xfrm>
            <a:off x="3847680" y="4268520"/>
            <a:ext cx="768960" cy="358200"/>
            <a:chOff x="3847680" y="4268520"/>
            <a:chExt cx="768960" cy="358200"/>
          </a:xfrm>
        </p:grpSpPr>
        <p:sp>
          <p:nvSpPr>
            <p:cNvPr id="3733" name="CustomShape 16"/>
            <p:cNvSpPr/>
            <p:nvPr/>
          </p:nvSpPr>
          <p:spPr>
            <a:xfrm>
              <a:off x="3847680" y="4268520"/>
              <a:ext cx="768960" cy="3582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4" name="CustomShape 17"/>
            <p:cNvSpPr/>
            <p:nvPr/>
          </p:nvSpPr>
          <p:spPr>
            <a:xfrm>
              <a:off x="3893400" y="43261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35" name="Group 18"/>
          <p:cNvGrpSpPr/>
          <p:nvPr/>
        </p:nvGrpSpPr>
        <p:grpSpPr>
          <a:xfrm>
            <a:off x="2675520" y="5884560"/>
            <a:ext cx="768960" cy="246960"/>
            <a:chOff x="2675520" y="5884560"/>
            <a:chExt cx="768960" cy="246960"/>
          </a:xfrm>
        </p:grpSpPr>
        <p:sp>
          <p:nvSpPr>
            <p:cNvPr id="3736" name="CustomShape 19"/>
            <p:cNvSpPr/>
            <p:nvPr/>
          </p:nvSpPr>
          <p:spPr>
            <a:xfrm>
              <a:off x="2675520" y="588456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7" name="CustomShape 20"/>
            <p:cNvSpPr/>
            <p:nvPr/>
          </p:nvSpPr>
          <p:spPr>
            <a:xfrm>
              <a:off x="2721240" y="588636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738" name="CustomShape 21"/>
          <p:cNvSpPr/>
          <p:nvPr/>
        </p:nvSpPr>
        <p:spPr>
          <a:xfrm>
            <a:off x="2571120" y="1372680"/>
            <a:ext cx="3240360" cy="5090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39" name="Group 22"/>
          <p:cNvGrpSpPr/>
          <p:nvPr/>
        </p:nvGrpSpPr>
        <p:grpSpPr>
          <a:xfrm>
            <a:off x="3648240" y="5884560"/>
            <a:ext cx="851760" cy="246960"/>
            <a:chOff x="3648240" y="5884560"/>
            <a:chExt cx="851760" cy="246960"/>
          </a:xfrm>
        </p:grpSpPr>
        <p:sp>
          <p:nvSpPr>
            <p:cNvPr id="3740" name="CustomShape 23"/>
            <p:cNvSpPr/>
            <p:nvPr/>
          </p:nvSpPr>
          <p:spPr>
            <a:xfrm>
              <a:off x="3648240" y="588456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1" name="CustomShape 24"/>
            <p:cNvSpPr/>
            <p:nvPr/>
          </p:nvSpPr>
          <p:spPr>
            <a:xfrm>
              <a:off x="3693960" y="588636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42" name="Group 25"/>
          <p:cNvGrpSpPr/>
          <p:nvPr/>
        </p:nvGrpSpPr>
        <p:grpSpPr>
          <a:xfrm>
            <a:off x="4704120" y="5884560"/>
            <a:ext cx="991440" cy="246960"/>
            <a:chOff x="4704120" y="5884560"/>
            <a:chExt cx="991440" cy="246960"/>
          </a:xfrm>
        </p:grpSpPr>
        <p:sp>
          <p:nvSpPr>
            <p:cNvPr id="3743" name="CustomShape 26"/>
            <p:cNvSpPr/>
            <p:nvPr/>
          </p:nvSpPr>
          <p:spPr>
            <a:xfrm>
              <a:off x="4704120" y="588456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4" name="CustomShape 27"/>
            <p:cNvSpPr/>
            <p:nvPr/>
          </p:nvSpPr>
          <p:spPr>
            <a:xfrm>
              <a:off x="4749840" y="588636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3745" name="그림 9"/>
          <p:cNvPicPr/>
          <p:nvPr/>
        </p:nvPicPr>
        <p:blipFill>
          <a:blip r:embed="rId2"/>
          <a:stretch/>
        </p:blipFill>
        <p:spPr>
          <a:xfrm>
            <a:off x="2691720" y="4768920"/>
            <a:ext cx="3081240" cy="5421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6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8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49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50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1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752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3753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4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55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3756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7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758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9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60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3761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2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63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3764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5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766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7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68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3769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0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71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3772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3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3774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3775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3776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3777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3778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9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780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3781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2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3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3784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5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786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7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8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9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9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3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794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3795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6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97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3798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9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800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1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02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3803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4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05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3806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7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808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9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10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3811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2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3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3814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5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3816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3817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3818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3819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3820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1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22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3823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4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825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6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27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3828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9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830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1" name="Table 1"/>
          <p:cNvGraphicFramePr/>
          <p:nvPr/>
        </p:nvGraphicFramePr>
        <p:xfrm>
          <a:off x="131760" y="115920"/>
          <a:ext cx="3313440" cy="15447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User_a_ys_serachidpass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아이디,비밀번호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3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3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3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6" name="CustomShape 6"/>
          <p:cNvSpPr/>
          <p:nvPr/>
        </p:nvSpPr>
        <p:spPr>
          <a:xfrm>
            <a:off x="2571120" y="1372680"/>
            <a:ext cx="3240360" cy="5090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7" name="CustomShape 7"/>
          <p:cNvSpPr/>
          <p:nvPr/>
        </p:nvSpPr>
        <p:spPr>
          <a:xfrm>
            <a:off x="3436920" y="147240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838" name="Group 8"/>
          <p:cNvGrpSpPr/>
          <p:nvPr/>
        </p:nvGrpSpPr>
        <p:grpSpPr>
          <a:xfrm>
            <a:off x="2822400" y="2093400"/>
            <a:ext cx="748080" cy="212040"/>
            <a:chOff x="2822400" y="2093400"/>
            <a:chExt cx="748080" cy="212040"/>
          </a:xfrm>
        </p:grpSpPr>
        <p:sp>
          <p:nvSpPr>
            <p:cNvPr id="3839" name="CustomShape 9"/>
            <p:cNvSpPr/>
            <p:nvPr/>
          </p:nvSpPr>
          <p:spPr>
            <a:xfrm>
              <a:off x="2822400" y="2099160"/>
              <a:ext cx="748080" cy="2001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0" name="CustomShape 10"/>
            <p:cNvSpPr/>
            <p:nvPr/>
          </p:nvSpPr>
          <p:spPr>
            <a:xfrm>
              <a:off x="2868120" y="2093400"/>
              <a:ext cx="6566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grpSp>
        <p:nvGrpSpPr>
          <p:cNvPr id="3841" name="Group 11"/>
          <p:cNvGrpSpPr/>
          <p:nvPr/>
        </p:nvGrpSpPr>
        <p:grpSpPr>
          <a:xfrm>
            <a:off x="2822400" y="2605680"/>
            <a:ext cx="752040" cy="212040"/>
            <a:chOff x="2822400" y="2605680"/>
            <a:chExt cx="752040" cy="212040"/>
          </a:xfrm>
        </p:grpSpPr>
        <p:sp>
          <p:nvSpPr>
            <p:cNvPr id="3842" name="CustomShape 12"/>
            <p:cNvSpPr/>
            <p:nvPr/>
          </p:nvSpPr>
          <p:spPr>
            <a:xfrm>
              <a:off x="2822400" y="2611440"/>
              <a:ext cx="752040" cy="2001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3" name="CustomShape 13"/>
            <p:cNvSpPr/>
            <p:nvPr/>
          </p:nvSpPr>
          <p:spPr>
            <a:xfrm>
              <a:off x="2868120" y="2605680"/>
              <a:ext cx="6606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sp>
        <p:nvSpPr>
          <p:cNvPr id="3844" name="CustomShape 14"/>
          <p:cNvSpPr/>
          <p:nvPr/>
        </p:nvSpPr>
        <p:spPr>
          <a:xfrm>
            <a:off x="3815280" y="2099160"/>
            <a:ext cx="1033560" cy="20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5" name="CustomShape 15"/>
          <p:cNvSpPr/>
          <p:nvPr/>
        </p:nvSpPr>
        <p:spPr>
          <a:xfrm>
            <a:off x="3812040" y="2611440"/>
            <a:ext cx="1033560" cy="20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46" name="Group 16"/>
          <p:cNvGrpSpPr/>
          <p:nvPr/>
        </p:nvGrpSpPr>
        <p:grpSpPr>
          <a:xfrm>
            <a:off x="3946320" y="3470040"/>
            <a:ext cx="764640" cy="311040"/>
            <a:chOff x="3946320" y="3470040"/>
            <a:chExt cx="764640" cy="311040"/>
          </a:xfrm>
        </p:grpSpPr>
        <p:sp>
          <p:nvSpPr>
            <p:cNvPr id="3847" name="CustomShape 17"/>
            <p:cNvSpPr/>
            <p:nvPr/>
          </p:nvSpPr>
          <p:spPr>
            <a:xfrm>
              <a:off x="3946320" y="3470040"/>
              <a:ext cx="764640" cy="3110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8" name="CustomShape 18"/>
            <p:cNvSpPr/>
            <p:nvPr/>
          </p:nvSpPr>
          <p:spPr>
            <a:xfrm>
              <a:off x="3992040" y="3519720"/>
              <a:ext cx="6732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grpSp>
        <p:nvGrpSpPr>
          <p:cNvPr id="3849" name="Group 19"/>
          <p:cNvGrpSpPr/>
          <p:nvPr/>
        </p:nvGrpSpPr>
        <p:grpSpPr>
          <a:xfrm>
            <a:off x="4924440" y="2605680"/>
            <a:ext cx="804240" cy="212040"/>
            <a:chOff x="4924440" y="2605680"/>
            <a:chExt cx="804240" cy="212040"/>
          </a:xfrm>
        </p:grpSpPr>
        <p:sp>
          <p:nvSpPr>
            <p:cNvPr id="3850" name="CustomShape 20"/>
            <p:cNvSpPr/>
            <p:nvPr/>
          </p:nvSpPr>
          <p:spPr>
            <a:xfrm>
              <a:off x="4924440" y="2611440"/>
              <a:ext cx="804240" cy="2001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1" name="CustomShape 21"/>
            <p:cNvSpPr/>
            <p:nvPr/>
          </p:nvSpPr>
          <p:spPr>
            <a:xfrm>
              <a:off x="4970160" y="2605680"/>
              <a:ext cx="7128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grpSp>
        <p:nvGrpSpPr>
          <p:cNvPr id="3852" name="Group 22"/>
          <p:cNvGrpSpPr/>
          <p:nvPr/>
        </p:nvGrpSpPr>
        <p:grpSpPr>
          <a:xfrm>
            <a:off x="2822400" y="3008520"/>
            <a:ext cx="752040" cy="333720"/>
            <a:chOff x="2822400" y="3008520"/>
            <a:chExt cx="752040" cy="333720"/>
          </a:xfrm>
        </p:grpSpPr>
        <p:sp>
          <p:nvSpPr>
            <p:cNvPr id="3853" name="CustomShape 23"/>
            <p:cNvSpPr/>
            <p:nvPr/>
          </p:nvSpPr>
          <p:spPr>
            <a:xfrm>
              <a:off x="2822400" y="3038760"/>
              <a:ext cx="752040" cy="2732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4" name="CustomShape 24"/>
            <p:cNvSpPr/>
            <p:nvPr/>
          </p:nvSpPr>
          <p:spPr>
            <a:xfrm>
              <a:off x="2868120" y="3008520"/>
              <a:ext cx="66060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8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sp>
        <p:nvSpPr>
          <p:cNvPr id="3855" name="CustomShape 25"/>
          <p:cNvSpPr/>
          <p:nvPr/>
        </p:nvSpPr>
        <p:spPr>
          <a:xfrm>
            <a:off x="3812040" y="3075120"/>
            <a:ext cx="1033560" cy="2001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6" name="CustomShape 26"/>
          <p:cNvSpPr/>
          <p:nvPr/>
        </p:nvSpPr>
        <p:spPr>
          <a:xfrm>
            <a:off x="3350880" y="3763440"/>
            <a:ext cx="155520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857" name="Group 27"/>
          <p:cNvGrpSpPr/>
          <p:nvPr/>
        </p:nvGrpSpPr>
        <p:grpSpPr>
          <a:xfrm>
            <a:off x="2833920" y="4524120"/>
            <a:ext cx="712080" cy="212040"/>
            <a:chOff x="2833920" y="4524120"/>
            <a:chExt cx="712080" cy="212040"/>
          </a:xfrm>
        </p:grpSpPr>
        <p:sp>
          <p:nvSpPr>
            <p:cNvPr id="3858" name="CustomShape 28"/>
            <p:cNvSpPr/>
            <p:nvPr/>
          </p:nvSpPr>
          <p:spPr>
            <a:xfrm>
              <a:off x="2833920" y="4550400"/>
              <a:ext cx="712080" cy="1591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9" name="CustomShape 29"/>
            <p:cNvSpPr/>
            <p:nvPr/>
          </p:nvSpPr>
          <p:spPr>
            <a:xfrm>
              <a:off x="2879640" y="4524120"/>
              <a:ext cx="6206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grpSp>
        <p:nvGrpSpPr>
          <p:cNvPr id="3860" name="Group 30"/>
          <p:cNvGrpSpPr/>
          <p:nvPr/>
        </p:nvGrpSpPr>
        <p:grpSpPr>
          <a:xfrm>
            <a:off x="2833920" y="4873680"/>
            <a:ext cx="716040" cy="212040"/>
            <a:chOff x="2833920" y="4873680"/>
            <a:chExt cx="716040" cy="212040"/>
          </a:xfrm>
        </p:grpSpPr>
        <p:sp>
          <p:nvSpPr>
            <p:cNvPr id="3861" name="CustomShape 31"/>
            <p:cNvSpPr/>
            <p:nvPr/>
          </p:nvSpPr>
          <p:spPr>
            <a:xfrm>
              <a:off x="2833920" y="4899960"/>
              <a:ext cx="716040" cy="1591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2" name="CustomShape 32"/>
            <p:cNvSpPr/>
            <p:nvPr/>
          </p:nvSpPr>
          <p:spPr>
            <a:xfrm>
              <a:off x="2879640" y="4873680"/>
              <a:ext cx="6246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sp>
        <p:nvSpPr>
          <p:cNvPr id="3863" name="CustomShape 33"/>
          <p:cNvSpPr/>
          <p:nvPr/>
        </p:nvSpPr>
        <p:spPr>
          <a:xfrm>
            <a:off x="3813480" y="455040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4" name="CustomShape 34"/>
          <p:cNvSpPr/>
          <p:nvPr/>
        </p:nvSpPr>
        <p:spPr>
          <a:xfrm>
            <a:off x="3810240" y="489996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65" name="Group 35"/>
          <p:cNvGrpSpPr/>
          <p:nvPr/>
        </p:nvGrpSpPr>
        <p:grpSpPr>
          <a:xfrm>
            <a:off x="3875040" y="5880600"/>
            <a:ext cx="850680" cy="324360"/>
            <a:chOff x="3875040" y="5880600"/>
            <a:chExt cx="850680" cy="324360"/>
          </a:xfrm>
        </p:grpSpPr>
        <p:sp>
          <p:nvSpPr>
            <p:cNvPr id="3866" name="CustomShape 36"/>
            <p:cNvSpPr/>
            <p:nvPr/>
          </p:nvSpPr>
          <p:spPr>
            <a:xfrm>
              <a:off x="3875040" y="5880600"/>
              <a:ext cx="850680" cy="324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7" name="CustomShape 37"/>
            <p:cNvSpPr/>
            <p:nvPr/>
          </p:nvSpPr>
          <p:spPr>
            <a:xfrm>
              <a:off x="3920760" y="5937120"/>
              <a:ext cx="7592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grpSp>
        <p:nvGrpSpPr>
          <p:cNvPr id="3868" name="Group 38"/>
          <p:cNvGrpSpPr/>
          <p:nvPr/>
        </p:nvGrpSpPr>
        <p:grpSpPr>
          <a:xfrm>
            <a:off x="4924440" y="4892400"/>
            <a:ext cx="804240" cy="212040"/>
            <a:chOff x="4924440" y="4892400"/>
            <a:chExt cx="804240" cy="212040"/>
          </a:xfrm>
        </p:grpSpPr>
        <p:sp>
          <p:nvSpPr>
            <p:cNvPr id="3869" name="CustomShape 39"/>
            <p:cNvSpPr/>
            <p:nvPr/>
          </p:nvSpPr>
          <p:spPr>
            <a:xfrm>
              <a:off x="4924440" y="4913280"/>
              <a:ext cx="804240" cy="1695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0" name="CustomShape 40"/>
            <p:cNvSpPr/>
            <p:nvPr/>
          </p:nvSpPr>
          <p:spPr>
            <a:xfrm>
              <a:off x="4970160" y="4892400"/>
              <a:ext cx="71280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grpSp>
        <p:nvGrpSpPr>
          <p:cNvPr id="3871" name="Group 41"/>
          <p:cNvGrpSpPr/>
          <p:nvPr/>
        </p:nvGrpSpPr>
        <p:grpSpPr>
          <a:xfrm>
            <a:off x="2833920" y="5268960"/>
            <a:ext cx="758160" cy="333720"/>
            <a:chOff x="2833920" y="5268960"/>
            <a:chExt cx="758160" cy="333720"/>
          </a:xfrm>
        </p:grpSpPr>
        <p:sp>
          <p:nvSpPr>
            <p:cNvPr id="3872" name="CustomShape 42"/>
            <p:cNvSpPr/>
            <p:nvPr/>
          </p:nvSpPr>
          <p:spPr>
            <a:xfrm>
              <a:off x="2833920" y="5327280"/>
              <a:ext cx="758160" cy="217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3" name="CustomShape 43"/>
            <p:cNvSpPr/>
            <p:nvPr/>
          </p:nvSpPr>
          <p:spPr>
            <a:xfrm>
              <a:off x="2879640" y="5268960"/>
              <a:ext cx="6667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8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sp>
        <p:nvSpPr>
          <p:cNvPr id="3874" name="CustomShape 44"/>
          <p:cNvSpPr/>
          <p:nvPr/>
        </p:nvSpPr>
        <p:spPr>
          <a:xfrm>
            <a:off x="3810240" y="536328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5" name="CustomShape 45"/>
          <p:cNvSpPr/>
          <p:nvPr/>
        </p:nvSpPr>
        <p:spPr>
          <a:xfrm rot="10800000">
            <a:off x="3668040" y="5101200"/>
            <a:ext cx="104760" cy="7596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76" name="Group 46"/>
          <p:cNvGrpSpPr/>
          <p:nvPr/>
        </p:nvGrpSpPr>
        <p:grpSpPr>
          <a:xfrm>
            <a:off x="2833920" y="4178880"/>
            <a:ext cx="712080" cy="212040"/>
            <a:chOff x="2833920" y="4178880"/>
            <a:chExt cx="712080" cy="212040"/>
          </a:xfrm>
        </p:grpSpPr>
        <p:sp>
          <p:nvSpPr>
            <p:cNvPr id="3877" name="CustomShape 47"/>
            <p:cNvSpPr/>
            <p:nvPr/>
          </p:nvSpPr>
          <p:spPr>
            <a:xfrm>
              <a:off x="2833920" y="4205160"/>
              <a:ext cx="712080" cy="1591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8" name="CustomShape 48"/>
            <p:cNvSpPr/>
            <p:nvPr/>
          </p:nvSpPr>
          <p:spPr>
            <a:xfrm>
              <a:off x="2879640" y="4178880"/>
              <a:ext cx="620640" cy="212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8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800" b="0" strike="noStrike" spc="-1">
                <a:latin typeface="Noto Sans CJK JP"/>
              </a:endParaRPr>
            </a:p>
          </p:txBody>
        </p:sp>
      </p:grpSp>
      <p:sp>
        <p:nvSpPr>
          <p:cNvPr id="3879" name="CustomShape 49"/>
          <p:cNvSpPr/>
          <p:nvPr/>
        </p:nvSpPr>
        <p:spPr>
          <a:xfrm>
            <a:off x="3813480" y="4205160"/>
            <a:ext cx="983520" cy="159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0" name="CustomShape 50"/>
          <p:cNvSpPr/>
          <p:nvPr/>
        </p:nvSpPr>
        <p:spPr>
          <a:xfrm rot="10800000">
            <a:off x="3666960" y="2819880"/>
            <a:ext cx="104760" cy="7596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User_w_ys_mypage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마이페이지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버튼 클릭시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8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6" name="CustomShape 6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마이페이지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3887" name="Group 7"/>
          <p:cNvGrpSpPr/>
          <p:nvPr/>
        </p:nvGrpSpPr>
        <p:grpSpPr>
          <a:xfrm>
            <a:off x="1394280" y="2217960"/>
            <a:ext cx="2823840" cy="1620000"/>
            <a:chOff x="1394280" y="2217960"/>
            <a:chExt cx="2823840" cy="1620000"/>
          </a:xfrm>
        </p:grpSpPr>
        <p:sp>
          <p:nvSpPr>
            <p:cNvPr id="3888" name="CustomShape 8"/>
            <p:cNvSpPr/>
            <p:nvPr/>
          </p:nvSpPr>
          <p:spPr>
            <a:xfrm>
              <a:off x="1394280" y="2217960"/>
              <a:ext cx="2823840" cy="1620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9" name="CustomShape 9"/>
            <p:cNvSpPr/>
            <p:nvPr/>
          </p:nvSpPr>
          <p:spPr>
            <a:xfrm>
              <a:off x="1440000" y="2845080"/>
              <a:ext cx="273240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개인정보 수정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3890" name="CustomShape 10"/>
          <p:cNvSpPr/>
          <p:nvPr/>
        </p:nvSpPr>
        <p:spPr>
          <a:xfrm>
            <a:off x="4564800" y="2217960"/>
            <a:ext cx="2823840" cy="1620000"/>
          </a:xfrm>
          <a:prstGeom prst="rect">
            <a:avLst/>
          </a:prstGeom>
          <a:solidFill>
            <a:srgbClr val="EE9842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1" name="CustomShape 11"/>
          <p:cNvSpPr/>
          <p:nvPr/>
        </p:nvSpPr>
        <p:spPr>
          <a:xfrm>
            <a:off x="4610520" y="2746800"/>
            <a:ext cx="2732400" cy="562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내 펀딩 프로젝트 확인</a:t>
            </a: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(내가 참여한 펀딩, 관심 펀딩)</a:t>
            </a:r>
            <a:endParaRPr lang="en-US" sz="1300" b="0" strike="noStrike" spc="-1">
              <a:latin typeface="Noto Sans CJK JP"/>
            </a:endParaRPr>
          </a:p>
        </p:txBody>
      </p:sp>
      <p:grpSp>
        <p:nvGrpSpPr>
          <p:cNvPr id="3892" name="Group 12"/>
          <p:cNvGrpSpPr/>
          <p:nvPr/>
        </p:nvGrpSpPr>
        <p:grpSpPr>
          <a:xfrm>
            <a:off x="1394280" y="4052880"/>
            <a:ext cx="2823840" cy="1620000"/>
            <a:chOff x="1394280" y="4052880"/>
            <a:chExt cx="2823840" cy="1620000"/>
          </a:xfrm>
        </p:grpSpPr>
        <p:sp>
          <p:nvSpPr>
            <p:cNvPr id="3893" name="CustomShape 13"/>
            <p:cNvSpPr/>
            <p:nvPr/>
          </p:nvSpPr>
          <p:spPr>
            <a:xfrm>
              <a:off x="1394280" y="4052880"/>
              <a:ext cx="2823840" cy="1620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4" name="CustomShape 14"/>
            <p:cNvSpPr/>
            <p:nvPr/>
          </p:nvSpPr>
          <p:spPr>
            <a:xfrm>
              <a:off x="1440000" y="4679640"/>
              <a:ext cx="273240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예치금 관리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895" name="Group 15"/>
          <p:cNvGrpSpPr/>
          <p:nvPr/>
        </p:nvGrpSpPr>
        <p:grpSpPr>
          <a:xfrm>
            <a:off x="4564800" y="4052880"/>
            <a:ext cx="2823840" cy="1620000"/>
            <a:chOff x="4564800" y="4052880"/>
            <a:chExt cx="2823840" cy="1620000"/>
          </a:xfrm>
        </p:grpSpPr>
        <p:sp>
          <p:nvSpPr>
            <p:cNvPr id="3896" name="CustomShape 16"/>
            <p:cNvSpPr/>
            <p:nvPr/>
          </p:nvSpPr>
          <p:spPr>
            <a:xfrm>
              <a:off x="4564800" y="4052880"/>
              <a:ext cx="2823840" cy="1620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7" name="CustomShape 17"/>
            <p:cNvSpPr/>
            <p:nvPr/>
          </p:nvSpPr>
          <p:spPr>
            <a:xfrm>
              <a:off x="4610520" y="4679640"/>
              <a:ext cx="273240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제작 프로젝트 관리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898" name="Group 18"/>
          <p:cNvGrpSpPr/>
          <p:nvPr/>
        </p:nvGrpSpPr>
        <p:grpSpPr>
          <a:xfrm>
            <a:off x="1258560" y="2109600"/>
            <a:ext cx="270720" cy="366120"/>
            <a:chOff x="1258560" y="2109600"/>
            <a:chExt cx="270720" cy="366120"/>
          </a:xfrm>
        </p:grpSpPr>
        <p:sp>
          <p:nvSpPr>
            <p:cNvPr id="3899" name="CustomShape 19"/>
            <p:cNvSpPr/>
            <p:nvPr/>
          </p:nvSpPr>
          <p:spPr>
            <a:xfrm>
              <a:off x="1258560" y="213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0" name="CustomShape 20"/>
            <p:cNvSpPr/>
            <p:nvPr/>
          </p:nvSpPr>
          <p:spPr>
            <a:xfrm>
              <a:off x="1304280" y="210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User_a_ys_mypage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마이페이지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메뉴 클릭 시 하단의 출력화면에    웹페이지와 동일한 내용의 모바일 화면이 출력됨.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6" name="CustomShape 6"/>
          <p:cNvSpPr/>
          <p:nvPr/>
        </p:nvSpPr>
        <p:spPr>
          <a:xfrm>
            <a:off x="2571120" y="1372680"/>
            <a:ext cx="3240360" cy="5090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7" name="CustomShape 7"/>
          <p:cNvSpPr/>
          <p:nvPr/>
        </p:nvSpPr>
        <p:spPr>
          <a:xfrm>
            <a:off x="3037320" y="138060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마이페이지</a:t>
            </a:r>
            <a:endParaRPr lang="en-US" sz="2300" b="0" strike="noStrike" spc="-1">
              <a:latin typeface="Noto Sans CJK JP"/>
            </a:endParaRPr>
          </a:p>
        </p:txBody>
      </p:sp>
      <p:graphicFrame>
        <p:nvGraphicFramePr>
          <p:cNvPr id="3908" name="Table 8"/>
          <p:cNvGraphicFramePr/>
          <p:nvPr/>
        </p:nvGraphicFramePr>
        <p:xfrm>
          <a:off x="2777760" y="2159280"/>
          <a:ext cx="2828160" cy="640440"/>
        </p:xfrm>
        <a:graphic>
          <a:graphicData uri="http://schemas.openxmlformats.org/drawingml/2006/table">
            <a:tbl>
              <a:tblPr/>
              <a:tblGrid>
                <a:gridCol w="707040"/>
                <a:gridCol w="707040"/>
                <a:gridCol w="707040"/>
                <a:gridCol w="707040"/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개인정보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예치금관리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 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확인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제작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0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관리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3909" name="CustomShape 9"/>
          <p:cNvSpPr/>
          <p:nvPr/>
        </p:nvSpPr>
        <p:spPr>
          <a:xfrm>
            <a:off x="2790000" y="2961720"/>
            <a:ext cx="2827440" cy="3337560"/>
          </a:xfrm>
          <a:prstGeom prst="rect">
            <a:avLst/>
          </a:prstGeom>
          <a:solidFill>
            <a:srgbClr val="FFFFFF"/>
          </a:solidFill>
          <a:ln w="12600">
            <a:solidFill>
              <a:schemeClr val="accent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출력화면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3910" name="Group 10"/>
          <p:cNvGrpSpPr/>
          <p:nvPr/>
        </p:nvGrpSpPr>
        <p:grpSpPr>
          <a:xfrm>
            <a:off x="2628720" y="1896120"/>
            <a:ext cx="270720" cy="366120"/>
            <a:chOff x="2628720" y="1896120"/>
            <a:chExt cx="270720" cy="366120"/>
          </a:xfrm>
        </p:grpSpPr>
        <p:sp>
          <p:nvSpPr>
            <p:cNvPr id="3911" name="CustomShape 11"/>
            <p:cNvSpPr/>
            <p:nvPr/>
          </p:nvSpPr>
          <p:spPr>
            <a:xfrm>
              <a:off x="2628720" y="1926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2" name="CustomShape 12"/>
            <p:cNvSpPr/>
            <p:nvPr/>
          </p:nvSpPr>
          <p:spPr>
            <a:xfrm>
              <a:off x="2674440" y="1896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3" name="Table 1"/>
          <p:cNvGraphicFramePr/>
          <p:nvPr/>
        </p:nvGraphicFramePr>
        <p:xfrm>
          <a:off x="131760" y="115920"/>
          <a:ext cx="3313080" cy="110232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User_w_ys_private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BA0010"/>
                          </a:solidFill>
                          <a:latin typeface="맑은 고딕"/>
                        </a:rPr>
                        <a:t>웹&amp;앱 공통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개인정보 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1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15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16" name="Table 4"/>
          <p:cNvGraphicFramePr/>
          <p:nvPr/>
        </p:nvGraphicFramePr>
        <p:xfrm>
          <a:off x="8509680" y="1289880"/>
          <a:ext cx="3490920" cy="51026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83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회색으로 표시된 부분은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수정할 수 없는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38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프로필 사진 등록시 동그란 모양으로 사진이 표시됨.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최초 서포트로 가입한 회원이 펀딩 진행을 희망할 시 버튼 클릭하여 추가정보 입력, 심사 후 메이커 회원으로 전환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3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17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8" name="CustomShape 6"/>
          <p:cNvSpPr/>
          <p:nvPr/>
        </p:nvSpPr>
        <p:spPr>
          <a:xfrm>
            <a:off x="3328200" y="1283760"/>
            <a:ext cx="16380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 수정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919" name="CustomShape 7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0" name="CustomShape 8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수정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921" name="Group 9"/>
          <p:cNvGrpSpPr/>
          <p:nvPr/>
        </p:nvGrpSpPr>
        <p:grpSpPr>
          <a:xfrm>
            <a:off x="2630880" y="2157120"/>
            <a:ext cx="1393920" cy="246960"/>
            <a:chOff x="2630880" y="2157120"/>
            <a:chExt cx="1393920" cy="246960"/>
          </a:xfrm>
        </p:grpSpPr>
        <p:sp>
          <p:nvSpPr>
            <p:cNvPr id="3922" name="CustomShape 10"/>
            <p:cNvSpPr/>
            <p:nvPr/>
          </p:nvSpPr>
          <p:spPr>
            <a:xfrm>
              <a:off x="2630880" y="21571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3" name="CustomShape 11"/>
            <p:cNvSpPr/>
            <p:nvPr/>
          </p:nvSpPr>
          <p:spPr>
            <a:xfrm>
              <a:off x="2676600" y="215892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24" name="CustomShape 12"/>
          <p:cNvSpPr/>
          <p:nvPr/>
        </p:nvSpPr>
        <p:spPr>
          <a:xfrm>
            <a:off x="4259880" y="2156760"/>
            <a:ext cx="2171160" cy="239040"/>
          </a:xfrm>
          <a:prstGeom prst="rect">
            <a:avLst/>
          </a:prstGeom>
          <a:solidFill>
            <a:srgbClr val="BFBFB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25" name="Group 13"/>
          <p:cNvGrpSpPr/>
          <p:nvPr/>
        </p:nvGrpSpPr>
        <p:grpSpPr>
          <a:xfrm>
            <a:off x="2630880" y="2518200"/>
            <a:ext cx="1393920" cy="246960"/>
            <a:chOff x="2630880" y="2518200"/>
            <a:chExt cx="1393920" cy="246960"/>
          </a:xfrm>
        </p:grpSpPr>
        <p:sp>
          <p:nvSpPr>
            <p:cNvPr id="3926" name="CustomShape 14"/>
            <p:cNvSpPr/>
            <p:nvPr/>
          </p:nvSpPr>
          <p:spPr>
            <a:xfrm>
              <a:off x="2630880" y="25182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7" name="CustomShape 15"/>
            <p:cNvSpPr/>
            <p:nvPr/>
          </p:nvSpPr>
          <p:spPr>
            <a:xfrm>
              <a:off x="2676600" y="25203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28" name="CustomShape 16"/>
          <p:cNvSpPr/>
          <p:nvPr/>
        </p:nvSpPr>
        <p:spPr>
          <a:xfrm>
            <a:off x="4259880" y="25225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29" name="Group 17"/>
          <p:cNvGrpSpPr/>
          <p:nvPr/>
        </p:nvGrpSpPr>
        <p:grpSpPr>
          <a:xfrm>
            <a:off x="6536520" y="2479680"/>
            <a:ext cx="1429560" cy="320040"/>
            <a:chOff x="6536520" y="2479680"/>
            <a:chExt cx="1429560" cy="320040"/>
          </a:xfrm>
        </p:grpSpPr>
        <p:sp>
          <p:nvSpPr>
            <p:cNvPr id="3930" name="CustomShape 18"/>
            <p:cNvSpPr/>
            <p:nvPr/>
          </p:nvSpPr>
          <p:spPr>
            <a:xfrm>
              <a:off x="6536520" y="251820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1" name="CustomShape 19"/>
            <p:cNvSpPr/>
            <p:nvPr/>
          </p:nvSpPr>
          <p:spPr>
            <a:xfrm>
              <a:off x="6582240" y="247968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변경</a:t>
              </a:r>
              <a:endParaRPr lang="en-US" sz="1500" b="0" strike="noStrike" spc="-1">
                <a:latin typeface="Noto Sans CJK JP"/>
              </a:endParaRPr>
            </a:p>
          </p:txBody>
        </p:sp>
      </p:grpSp>
      <p:grpSp>
        <p:nvGrpSpPr>
          <p:cNvPr id="3932" name="Group 20"/>
          <p:cNvGrpSpPr/>
          <p:nvPr/>
        </p:nvGrpSpPr>
        <p:grpSpPr>
          <a:xfrm>
            <a:off x="2630880" y="2888640"/>
            <a:ext cx="1393920" cy="246960"/>
            <a:chOff x="2630880" y="2888640"/>
            <a:chExt cx="1393920" cy="246960"/>
          </a:xfrm>
        </p:grpSpPr>
        <p:sp>
          <p:nvSpPr>
            <p:cNvPr id="3933" name="CustomShape 21"/>
            <p:cNvSpPr/>
            <p:nvPr/>
          </p:nvSpPr>
          <p:spPr>
            <a:xfrm>
              <a:off x="2630880" y="2888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4" name="CustomShape 22"/>
            <p:cNvSpPr/>
            <p:nvPr/>
          </p:nvSpPr>
          <p:spPr>
            <a:xfrm>
              <a:off x="2676600" y="2890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5" name="CustomShape 23"/>
          <p:cNvSpPr/>
          <p:nvPr/>
        </p:nvSpPr>
        <p:spPr>
          <a:xfrm>
            <a:off x="4259880" y="2887920"/>
            <a:ext cx="2171160" cy="239040"/>
          </a:xfrm>
          <a:prstGeom prst="rect">
            <a:avLst/>
          </a:prstGeom>
          <a:solidFill>
            <a:srgbClr val="BFBFB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36" name="Group 24"/>
          <p:cNvGrpSpPr/>
          <p:nvPr/>
        </p:nvGrpSpPr>
        <p:grpSpPr>
          <a:xfrm>
            <a:off x="2630880" y="3250800"/>
            <a:ext cx="1393920" cy="246960"/>
            <a:chOff x="2630880" y="3250800"/>
            <a:chExt cx="1393920" cy="246960"/>
          </a:xfrm>
        </p:grpSpPr>
        <p:sp>
          <p:nvSpPr>
            <p:cNvPr id="3937" name="CustomShape 25"/>
            <p:cNvSpPr/>
            <p:nvPr/>
          </p:nvSpPr>
          <p:spPr>
            <a:xfrm>
              <a:off x="2630880" y="3250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8" name="CustomShape 26"/>
            <p:cNvSpPr/>
            <p:nvPr/>
          </p:nvSpPr>
          <p:spPr>
            <a:xfrm>
              <a:off x="2676600" y="325260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전화번호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9" name="CustomShape 27"/>
          <p:cNvSpPr/>
          <p:nvPr/>
        </p:nvSpPr>
        <p:spPr>
          <a:xfrm>
            <a:off x="4259880" y="32504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40" name="Group 28"/>
          <p:cNvGrpSpPr/>
          <p:nvPr/>
        </p:nvGrpSpPr>
        <p:grpSpPr>
          <a:xfrm>
            <a:off x="2630880" y="3612960"/>
            <a:ext cx="1393920" cy="246960"/>
            <a:chOff x="2630880" y="3612960"/>
            <a:chExt cx="1393920" cy="246960"/>
          </a:xfrm>
        </p:grpSpPr>
        <p:sp>
          <p:nvSpPr>
            <p:cNvPr id="3941" name="CustomShape 29"/>
            <p:cNvSpPr/>
            <p:nvPr/>
          </p:nvSpPr>
          <p:spPr>
            <a:xfrm>
              <a:off x="2630880" y="36129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2" name="CustomShape 30"/>
            <p:cNvSpPr/>
            <p:nvPr/>
          </p:nvSpPr>
          <p:spPr>
            <a:xfrm>
              <a:off x="2676600" y="361512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43" name="CustomShape 31"/>
          <p:cNvSpPr/>
          <p:nvPr/>
        </p:nvSpPr>
        <p:spPr>
          <a:xfrm>
            <a:off x="4259880" y="36126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44" name="Group 32"/>
          <p:cNvGrpSpPr/>
          <p:nvPr/>
        </p:nvGrpSpPr>
        <p:grpSpPr>
          <a:xfrm>
            <a:off x="6536520" y="3207600"/>
            <a:ext cx="1429560" cy="320040"/>
            <a:chOff x="6536520" y="3207600"/>
            <a:chExt cx="1429560" cy="320040"/>
          </a:xfrm>
        </p:grpSpPr>
        <p:sp>
          <p:nvSpPr>
            <p:cNvPr id="3945" name="CustomShape 33"/>
            <p:cNvSpPr/>
            <p:nvPr/>
          </p:nvSpPr>
          <p:spPr>
            <a:xfrm>
              <a:off x="6536520" y="324612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6" name="CustomShape 34"/>
            <p:cNvSpPr/>
            <p:nvPr/>
          </p:nvSpPr>
          <p:spPr>
            <a:xfrm>
              <a:off x="6582240" y="320760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번호 변경하기</a:t>
              </a:r>
              <a:endParaRPr lang="en-US" sz="1500" b="0" strike="noStrike" spc="-1">
                <a:latin typeface="Noto Sans CJK JP"/>
              </a:endParaRPr>
            </a:p>
          </p:txBody>
        </p:sp>
      </p:grpSp>
      <p:grpSp>
        <p:nvGrpSpPr>
          <p:cNvPr id="3947" name="Group 35"/>
          <p:cNvGrpSpPr/>
          <p:nvPr/>
        </p:nvGrpSpPr>
        <p:grpSpPr>
          <a:xfrm>
            <a:off x="6536520" y="3569760"/>
            <a:ext cx="1429560" cy="320040"/>
            <a:chOff x="6536520" y="3569760"/>
            <a:chExt cx="1429560" cy="320040"/>
          </a:xfrm>
        </p:grpSpPr>
        <p:sp>
          <p:nvSpPr>
            <p:cNvPr id="3948" name="CustomShape 36"/>
            <p:cNvSpPr/>
            <p:nvPr/>
          </p:nvSpPr>
          <p:spPr>
            <a:xfrm>
              <a:off x="6536520" y="360864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9" name="CustomShape 37"/>
            <p:cNvSpPr/>
            <p:nvPr/>
          </p:nvSpPr>
          <p:spPr>
            <a:xfrm>
              <a:off x="6582240" y="356976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 변경하기</a:t>
              </a:r>
              <a:endParaRPr lang="en-US" sz="1500" b="0" strike="noStrike" spc="-1">
                <a:latin typeface="Noto Sans CJK JP"/>
              </a:endParaRPr>
            </a:p>
          </p:txBody>
        </p:sp>
      </p:grpSp>
      <p:sp>
        <p:nvSpPr>
          <p:cNvPr id="3950" name="CustomShape 38"/>
          <p:cNvSpPr/>
          <p:nvPr/>
        </p:nvSpPr>
        <p:spPr>
          <a:xfrm>
            <a:off x="699840" y="399492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 회원 전환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951" name="Group 39"/>
          <p:cNvGrpSpPr/>
          <p:nvPr/>
        </p:nvGrpSpPr>
        <p:grpSpPr>
          <a:xfrm>
            <a:off x="2630880" y="4721400"/>
            <a:ext cx="1393920" cy="246960"/>
            <a:chOff x="2630880" y="4721400"/>
            <a:chExt cx="1393920" cy="246960"/>
          </a:xfrm>
        </p:grpSpPr>
        <p:sp>
          <p:nvSpPr>
            <p:cNvPr id="3952" name="CustomShape 40"/>
            <p:cNvSpPr/>
            <p:nvPr/>
          </p:nvSpPr>
          <p:spPr>
            <a:xfrm>
              <a:off x="2630880" y="47214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3" name="CustomShape 41"/>
            <p:cNvSpPr/>
            <p:nvPr/>
          </p:nvSpPr>
          <p:spPr>
            <a:xfrm>
              <a:off x="2676600" y="472284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관심 카테고리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54" name="Group 42"/>
          <p:cNvGrpSpPr/>
          <p:nvPr/>
        </p:nvGrpSpPr>
        <p:grpSpPr>
          <a:xfrm>
            <a:off x="4259880" y="4721400"/>
            <a:ext cx="872640" cy="246960"/>
            <a:chOff x="4259880" y="4721400"/>
            <a:chExt cx="872640" cy="246960"/>
          </a:xfrm>
        </p:grpSpPr>
        <p:sp>
          <p:nvSpPr>
            <p:cNvPr id="3955" name="CustomShape 43"/>
            <p:cNvSpPr/>
            <p:nvPr/>
          </p:nvSpPr>
          <p:spPr>
            <a:xfrm>
              <a:off x="4259880" y="4721400"/>
              <a:ext cx="8726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6" name="CustomShape 44"/>
            <p:cNvSpPr/>
            <p:nvPr/>
          </p:nvSpPr>
          <p:spPr>
            <a:xfrm>
              <a:off x="4305600" y="4723560"/>
              <a:ext cx="7812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57" name="Group 45"/>
          <p:cNvGrpSpPr/>
          <p:nvPr/>
        </p:nvGrpSpPr>
        <p:grpSpPr>
          <a:xfrm>
            <a:off x="5311800" y="4721400"/>
            <a:ext cx="872640" cy="246960"/>
            <a:chOff x="5311800" y="4721400"/>
            <a:chExt cx="872640" cy="246960"/>
          </a:xfrm>
        </p:grpSpPr>
        <p:sp>
          <p:nvSpPr>
            <p:cNvPr id="3958" name="CustomShape 46"/>
            <p:cNvSpPr/>
            <p:nvPr/>
          </p:nvSpPr>
          <p:spPr>
            <a:xfrm>
              <a:off x="5311800" y="4721400"/>
              <a:ext cx="8726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9" name="CustomShape 47"/>
            <p:cNvSpPr/>
            <p:nvPr/>
          </p:nvSpPr>
          <p:spPr>
            <a:xfrm>
              <a:off x="5357520" y="4723560"/>
              <a:ext cx="7812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가전제품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60" name="Group 48"/>
          <p:cNvGrpSpPr/>
          <p:nvPr/>
        </p:nvGrpSpPr>
        <p:grpSpPr>
          <a:xfrm>
            <a:off x="6364080" y="4721400"/>
            <a:ext cx="872640" cy="246960"/>
            <a:chOff x="6364080" y="4721400"/>
            <a:chExt cx="872640" cy="246960"/>
          </a:xfrm>
        </p:grpSpPr>
        <p:sp>
          <p:nvSpPr>
            <p:cNvPr id="3961" name="CustomShape 49"/>
            <p:cNvSpPr/>
            <p:nvPr/>
          </p:nvSpPr>
          <p:spPr>
            <a:xfrm>
              <a:off x="6364080" y="4721400"/>
              <a:ext cx="8726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2" name="CustomShape 50"/>
            <p:cNvSpPr/>
            <p:nvPr/>
          </p:nvSpPr>
          <p:spPr>
            <a:xfrm>
              <a:off x="6409800" y="4723560"/>
              <a:ext cx="7812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환경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63" name="Group 51"/>
          <p:cNvGrpSpPr/>
          <p:nvPr/>
        </p:nvGrpSpPr>
        <p:grpSpPr>
          <a:xfrm>
            <a:off x="2630880" y="3975120"/>
            <a:ext cx="1393920" cy="246960"/>
            <a:chOff x="2630880" y="3975120"/>
            <a:chExt cx="1393920" cy="246960"/>
          </a:xfrm>
        </p:grpSpPr>
        <p:sp>
          <p:nvSpPr>
            <p:cNvPr id="3964" name="CustomShape 52"/>
            <p:cNvSpPr/>
            <p:nvPr/>
          </p:nvSpPr>
          <p:spPr>
            <a:xfrm>
              <a:off x="2630880" y="39751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5" name="CustomShape 53"/>
            <p:cNvSpPr/>
            <p:nvPr/>
          </p:nvSpPr>
          <p:spPr>
            <a:xfrm>
              <a:off x="2676600" y="39772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66" name="CustomShape 54"/>
          <p:cNvSpPr/>
          <p:nvPr/>
        </p:nvSpPr>
        <p:spPr>
          <a:xfrm>
            <a:off x="4259880" y="3974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67" name="Group 55"/>
          <p:cNvGrpSpPr/>
          <p:nvPr/>
        </p:nvGrpSpPr>
        <p:grpSpPr>
          <a:xfrm>
            <a:off x="6536520" y="3931920"/>
            <a:ext cx="1429560" cy="320040"/>
            <a:chOff x="6536520" y="3931920"/>
            <a:chExt cx="1429560" cy="320040"/>
          </a:xfrm>
        </p:grpSpPr>
        <p:sp>
          <p:nvSpPr>
            <p:cNvPr id="3968" name="CustomShape 56"/>
            <p:cNvSpPr/>
            <p:nvPr/>
          </p:nvSpPr>
          <p:spPr>
            <a:xfrm>
              <a:off x="6536520" y="397080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9" name="CustomShape 57"/>
            <p:cNvSpPr/>
            <p:nvPr/>
          </p:nvSpPr>
          <p:spPr>
            <a:xfrm>
              <a:off x="6582240" y="393192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메일 변경하기</a:t>
              </a:r>
              <a:endParaRPr lang="en-US" sz="1500" b="0" strike="noStrike" spc="-1">
                <a:latin typeface="Noto Sans CJK JP"/>
              </a:endParaRPr>
            </a:p>
          </p:txBody>
        </p:sp>
      </p:grpSp>
      <p:grpSp>
        <p:nvGrpSpPr>
          <p:cNvPr id="3970" name="Group 58"/>
          <p:cNvGrpSpPr/>
          <p:nvPr/>
        </p:nvGrpSpPr>
        <p:grpSpPr>
          <a:xfrm>
            <a:off x="2630880" y="4329360"/>
            <a:ext cx="1393920" cy="246960"/>
            <a:chOff x="2630880" y="4329360"/>
            <a:chExt cx="1393920" cy="246960"/>
          </a:xfrm>
        </p:grpSpPr>
        <p:sp>
          <p:nvSpPr>
            <p:cNvPr id="3971" name="CustomShape 59"/>
            <p:cNvSpPr/>
            <p:nvPr/>
          </p:nvSpPr>
          <p:spPr>
            <a:xfrm>
              <a:off x="2630880" y="43293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2" name="CustomShape 60"/>
            <p:cNvSpPr/>
            <p:nvPr/>
          </p:nvSpPr>
          <p:spPr>
            <a:xfrm>
              <a:off x="2676600" y="433152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73" name="CustomShape 61"/>
          <p:cNvSpPr/>
          <p:nvPr/>
        </p:nvSpPr>
        <p:spPr>
          <a:xfrm>
            <a:off x="4259880" y="43290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74" name="Group 62"/>
          <p:cNvGrpSpPr/>
          <p:nvPr/>
        </p:nvGrpSpPr>
        <p:grpSpPr>
          <a:xfrm>
            <a:off x="6536520" y="4286160"/>
            <a:ext cx="1429560" cy="320040"/>
            <a:chOff x="6536520" y="4286160"/>
            <a:chExt cx="1429560" cy="320040"/>
          </a:xfrm>
        </p:grpSpPr>
        <p:sp>
          <p:nvSpPr>
            <p:cNvPr id="3975" name="CustomShape 63"/>
            <p:cNvSpPr/>
            <p:nvPr/>
          </p:nvSpPr>
          <p:spPr>
            <a:xfrm>
              <a:off x="6536520" y="4325040"/>
              <a:ext cx="1429560" cy="24300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6" name="CustomShape 64"/>
            <p:cNvSpPr/>
            <p:nvPr/>
          </p:nvSpPr>
          <p:spPr>
            <a:xfrm>
              <a:off x="6582240" y="4286160"/>
              <a:ext cx="1338120" cy="32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 변경하기</a:t>
              </a:r>
              <a:endParaRPr lang="en-US" sz="1500" b="0" strike="noStrike" spc="-1">
                <a:latin typeface="Noto Sans CJK JP"/>
              </a:endParaRPr>
            </a:p>
          </p:txBody>
        </p:sp>
      </p:grpSp>
      <p:grpSp>
        <p:nvGrpSpPr>
          <p:cNvPr id="3977" name="Group 65"/>
          <p:cNvGrpSpPr/>
          <p:nvPr/>
        </p:nvGrpSpPr>
        <p:grpSpPr>
          <a:xfrm>
            <a:off x="3572280" y="5500440"/>
            <a:ext cx="1393920" cy="482040"/>
            <a:chOff x="3572280" y="5500440"/>
            <a:chExt cx="1393920" cy="482040"/>
          </a:xfrm>
        </p:grpSpPr>
        <p:sp>
          <p:nvSpPr>
            <p:cNvPr id="3978" name="CustomShape 66"/>
            <p:cNvSpPr/>
            <p:nvPr/>
          </p:nvSpPr>
          <p:spPr>
            <a:xfrm>
              <a:off x="3572280" y="550044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9" name="CustomShape 67"/>
            <p:cNvSpPr/>
            <p:nvPr/>
          </p:nvSpPr>
          <p:spPr>
            <a:xfrm>
              <a:off x="3618000" y="561924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회원정보 수정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80" name="Group 68"/>
          <p:cNvGrpSpPr/>
          <p:nvPr/>
        </p:nvGrpSpPr>
        <p:grpSpPr>
          <a:xfrm>
            <a:off x="6364080" y="1862280"/>
            <a:ext cx="270720" cy="366120"/>
            <a:chOff x="6364080" y="1862280"/>
            <a:chExt cx="270720" cy="366120"/>
          </a:xfrm>
        </p:grpSpPr>
        <p:sp>
          <p:nvSpPr>
            <p:cNvPr id="3981" name="CustomShape 69"/>
            <p:cNvSpPr/>
            <p:nvPr/>
          </p:nvSpPr>
          <p:spPr>
            <a:xfrm>
              <a:off x="6364080" y="18921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2" name="CustomShape 70"/>
            <p:cNvSpPr/>
            <p:nvPr/>
          </p:nvSpPr>
          <p:spPr>
            <a:xfrm>
              <a:off x="6409800" y="186228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983" name="Group 71"/>
          <p:cNvGrpSpPr/>
          <p:nvPr/>
        </p:nvGrpSpPr>
        <p:grpSpPr>
          <a:xfrm>
            <a:off x="1797480" y="2058840"/>
            <a:ext cx="270720" cy="366120"/>
            <a:chOff x="1797480" y="2058840"/>
            <a:chExt cx="270720" cy="366120"/>
          </a:xfrm>
        </p:grpSpPr>
        <p:sp>
          <p:nvSpPr>
            <p:cNvPr id="3984" name="CustomShape 72"/>
            <p:cNvSpPr/>
            <p:nvPr/>
          </p:nvSpPr>
          <p:spPr>
            <a:xfrm>
              <a:off x="1797480" y="20883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5" name="CustomShape 73"/>
            <p:cNvSpPr/>
            <p:nvPr/>
          </p:nvSpPr>
          <p:spPr>
            <a:xfrm>
              <a:off x="1843200" y="20588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986" name="Group 74"/>
          <p:cNvGrpSpPr/>
          <p:nvPr/>
        </p:nvGrpSpPr>
        <p:grpSpPr>
          <a:xfrm>
            <a:off x="2013480" y="4141440"/>
            <a:ext cx="270720" cy="366120"/>
            <a:chOff x="2013480" y="4141440"/>
            <a:chExt cx="270720" cy="366120"/>
          </a:xfrm>
        </p:grpSpPr>
        <p:sp>
          <p:nvSpPr>
            <p:cNvPr id="3987" name="CustomShape 75"/>
            <p:cNvSpPr/>
            <p:nvPr/>
          </p:nvSpPr>
          <p:spPr>
            <a:xfrm>
              <a:off x="2013480" y="41709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8" name="CustomShape 76"/>
            <p:cNvSpPr/>
            <p:nvPr/>
          </p:nvSpPr>
          <p:spPr>
            <a:xfrm>
              <a:off x="2059200" y="4141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89" name="Table 1"/>
          <p:cNvGraphicFramePr/>
          <p:nvPr/>
        </p:nvGraphicFramePr>
        <p:xfrm>
          <a:off x="131760" y="115920"/>
          <a:ext cx="3313080" cy="14680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User_w_ys_projectlist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7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제작 프로젝트 관리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(리스트)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0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1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92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내가 제작등록한 펀딩프로젝트 목록을 확인할 수 있으며 제목 클릭시 메이커회원 전용 상세페이지로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93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4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 프로젝트 관리</a:t>
            </a:r>
            <a:endParaRPr lang="en-US" sz="1800" b="0" strike="noStrike" spc="-1">
              <a:latin typeface="Noto Sans CJK JP"/>
            </a:endParaRPr>
          </a:p>
        </p:txBody>
      </p:sp>
      <p:graphicFrame>
        <p:nvGraphicFramePr>
          <p:cNvPr id="3995" name="Table 7"/>
          <p:cNvGraphicFramePr/>
          <p:nvPr/>
        </p:nvGraphicFramePr>
        <p:xfrm>
          <a:off x="592200" y="2207160"/>
          <a:ext cx="7437600" cy="5784480"/>
        </p:xfrm>
        <a:graphic>
          <a:graphicData uri="http://schemas.openxmlformats.org/drawingml/2006/table">
            <a:tbl>
              <a:tblPr/>
              <a:tblGrid>
                <a:gridCol w="492120"/>
                <a:gridCol w="879480"/>
                <a:gridCol w="2537280"/>
                <a:gridCol w="745200"/>
                <a:gridCol w="1377000"/>
                <a:gridCol w="1406880"/>
              </a:tblGrid>
              <a:tr h="753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형태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펀딩금액(%)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펀딩마감일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</a:tr>
              <a:tr h="3333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u="sng" strike="noStrike" spc="-1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[Fun딩 단독] 앰플, 중요한 유해환경 차단제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3,589,500(89%)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2020-03-25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3333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u="sng" strike="noStrike" spc="-1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ANKER의 프리미엄 사운드 바. 돌비 애트모스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1025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11,569,000(105%)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2020-02-15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3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</a:tbl>
          </a:graphicData>
        </a:graphic>
      </p:graphicFrame>
      <p:sp>
        <p:nvSpPr>
          <p:cNvPr id="3996" name="CustomShape 8"/>
          <p:cNvSpPr/>
          <p:nvPr/>
        </p:nvSpPr>
        <p:spPr>
          <a:xfrm>
            <a:off x="709920" y="23392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7" name="CustomShape 9"/>
          <p:cNvSpPr/>
          <p:nvPr/>
        </p:nvSpPr>
        <p:spPr>
          <a:xfrm>
            <a:off x="709920" y="27540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8" name="CustomShape 10"/>
          <p:cNvSpPr/>
          <p:nvPr/>
        </p:nvSpPr>
        <p:spPr>
          <a:xfrm>
            <a:off x="709920" y="312192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9" name="CustomShape 11"/>
          <p:cNvSpPr/>
          <p:nvPr/>
        </p:nvSpPr>
        <p:spPr>
          <a:xfrm>
            <a:off x="709920" y="34898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0" name="CustomShape 12"/>
          <p:cNvSpPr/>
          <p:nvPr/>
        </p:nvSpPr>
        <p:spPr>
          <a:xfrm>
            <a:off x="709920" y="38574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1" name="CustomShape 13"/>
          <p:cNvSpPr/>
          <p:nvPr/>
        </p:nvSpPr>
        <p:spPr>
          <a:xfrm>
            <a:off x="709920" y="422532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2" name="CustomShape 14"/>
          <p:cNvSpPr/>
          <p:nvPr/>
        </p:nvSpPr>
        <p:spPr>
          <a:xfrm>
            <a:off x="709920" y="46400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3" name="CustomShape 15"/>
          <p:cNvSpPr/>
          <p:nvPr/>
        </p:nvSpPr>
        <p:spPr>
          <a:xfrm>
            <a:off x="709920" y="50050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4" name="CustomShape 16"/>
          <p:cNvSpPr/>
          <p:nvPr/>
        </p:nvSpPr>
        <p:spPr>
          <a:xfrm>
            <a:off x="709920" y="542232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5" name="CustomShape 17"/>
          <p:cNvSpPr/>
          <p:nvPr/>
        </p:nvSpPr>
        <p:spPr>
          <a:xfrm>
            <a:off x="709920" y="57844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6" name="CustomShape 18"/>
          <p:cNvSpPr/>
          <p:nvPr/>
        </p:nvSpPr>
        <p:spPr>
          <a:xfrm>
            <a:off x="709920" y="62046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07" name="Group 19"/>
          <p:cNvGrpSpPr/>
          <p:nvPr/>
        </p:nvGrpSpPr>
        <p:grpSpPr>
          <a:xfrm>
            <a:off x="1067760" y="1904040"/>
            <a:ext cx="270720" cy="366120"/>
            <a:chOff x="1067760" y="1904040"/>
            <a:chExt cx="270720" cy="366120"/>
          </a:xfrm>
        </p:grpSpPr>
        <p:sp>
          <p:nvSpPr>
            <p:cNvPr id="4008" name="CustomShape 20"/>
            <p:cNvSpPr/>
            <p:nvPr/>
          </p:nvSpPr>
          <p:spPr>
            <a:xfrm>
              <a:off x="1067760" y="193356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9" name="CustomShape 21"/>
            <p:cNvSpPr/>
            <p:nvPr/>
          </p:nvSpPr>
          <p:spPr>
            <a:xfrm>
              <a:off x="1113480" y="19040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0" name="Table 1"/>
          <p:cNvGraphicFramePr/>
          <p:nvPr/>
        </p:nvGraphicFramePr>
        <p:xfrm>
          <a:off x="131760" y="115920"/>
          <a:ext cx="3313080" cy="14680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User_w_ys_project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7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제작 프로젝트 관리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(상세)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2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3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관리자 페이지 모바일 미구현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14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5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제작 프로젝트 관리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16" name="CustomShape 7"/>
          <p:cNvSpPr/>
          <p:nvPr/>
        </p:nvSpPr>
        <p:spPr>
          <a:xfrm>
            <a:off x="451080" y="1808640"/>
            <a:ext cx="499320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대표사진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17" name="CustomShape 8"/>
          <p:cNvSpPr/>
          <p:nvPr/>
        </p:nvSpPr>
        <p:spPr>
          <a:xfrm>
            <a:off x="5686560" y="1808640"/>
            <a:ext cx="228996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펀딩금액</a:t>
            </a: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현재 펀딩금액</a:t>
            </a: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펀딩 마감일 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18" name="CustomShape 9"/>
          <p:cNvSpPr/>
          <p:nvPr/>
        </p:nvSpPr>
        <p:spPr>
          <a:xfrm>
            <a:off x="451080" y="3387600"/>
            <a:ext cx="753264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본문내용 </a:t>
            </a: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(수정 후 관리자 승인있어야 수정내용 노출)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19" name="CustomShape 10"/>
          <p:cNvSpPr/>
          <p:nvPr/>
        </p:nvSpPr>
        <p:spPr>
          <a:xfrm>
            <a:off x="451080" y="4966560"/>
            <a:ext cx="7532640" cy="14587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펀딩 고객 문의사항 답변란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0" name="Table 1"/>
          <p:cNvGraphicFramePr/>
          <p:nvPr/>
        </p:nvGraphicFramePr>
        <p:xfrm>
          <a:off x="131760" y="115920"/>
          <a:ext cx="3313080" cy="10641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User_w_ys_myfunding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BA0010"/>
                          </a:solidFill>
                          <a:latin typeface="맑은 고딕"/>
                        </a:rPr>
                        <a:t>웹&amp;앱 공통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9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나의 펀딩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1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2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3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 버튼 클릭시 해당 펀딩상품이 리스트에서 사라짐.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24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5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내가 참여한 펀딩</a:t>
            </a:r>
            <a:endParaRPr lang="en-US" sz="1800" b="0" strike="noStrike" spc="-1">
              <a:latin typeface="Noto Sans CJK JP"/>
            </a:endParaRPr>
          </a:p>
        </p:txBody>
      </p:sp>
      <p:graphicFrame>
        <p:nvGraphicFramePr>
          <p:cNvPr id="4026" name="Table 7"/>
          <p:cNvGraphicFramePr/>
          <p:nvPr/>
        </p:nvGraphicFramePr>
        <p:xfrm>
          <a:off x="546840" y="1751760"/>
          <a:ext cx="7410600" cy="2220480"/>
        </p:xfrm>
        <a:graphic>
          <a:graphicData uri="http://schemas.openxmlformats.org/drawingml/2006/table">
            <a:tbl>
              <a:tblPr/>
              <a:tblGrid>
                <a:gridCol w="492120"/>
                <a:gridCol w="1216800"/>
                <a:gridCol w="3293640"/>
                <a:gridCol w="823680"/>
                <a:gridCol w="1584720"/>
              </a:tblGrid>
              <a:tr h="4546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펀딩금액(%)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뷰티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u="sng" strike="noStrike" spc="-1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[Fun딩 단독] 앰플, 중요한 유해환경 차단제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150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3,589,500(89%)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IT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u="sng" strike="noStrike" spc="-1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ANKER의 프리미엄 사운드 바. 돌비 애트모스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11,569,000(105%)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</a:tr>
              <a:tr h="548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79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</a:tr>
            </a:tbl>
          </a:graphicData>
        </a:graphic>
      </p:graphicFrame>
      <p:sp>
        <p:nvSpPr>
          <p:cNvPr id="4027" name="CustomShape 8"/>
          <p:cNvSpPr/>
          <p:nvPr/>
        </p:nvSpPr>
        <p:spPr>
          <a:xfrm>
            <a:off x="709920" y="22262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8" name="CustomShape 9"/>
          <p:cNvSpPr/>
          <p:nvPr/>
        </p:nvSpPr>
        <p:spPr>
          <a:xfrm>
            <a:off x="709920" y="258876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9" name="CustomShape 10"/>
          <p:cNvSpPr/>
          <p:nvPr/>
        </p:nvSpPr>
        <p:spPr>
          <a:xfrm>
            <a:off x="709920" y="294804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0" name="CustomShape 11"/>
          <p:cNvSpPr/>
          <p:nvPr/>
        </p:nvSpPr>
        <p:spPr>
          <a:xfrm>
            <a:off x="709920" y="33076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1" name="CustomShape 12"/>
          <p:cNvSpPr/>
          <p:nvPr/>
        </p:nvSpPr>
        <p:spPr>
          <a:xfrm>
            <a:off x="3156120" y="389628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내가 관심있는 펀딩</a:t>
            </a:r>
            <a:endParaRPr lang="en-US" sz="1800" b="0" strike="noStrike" spc="-1">
              <a:latin typeface="Noto Sans CJK JP"/>
            </a:endParaRPr>
          </a:p>
        </p:txBody>
      </p:sp>
      <p:graphicFrame>
        <p:nvGraphicFramePr>
          <p:cNvPr id="4032" name="Table 13"/>
          <p:cNvGraphicFramePr/>
          <p:nvPr/>
        </p:nvGraphicFramePr>
        <p:xfrm>
          <a:off x="546840" y="4364280"/>
          <a:ext cx="7410600" cy="2433960"/>
        </p:xfrm>
        <a:graphic>
          <a:graphicData uri="http://schemas.openxmlformats.org/drawingml/2006/table">
            <a:tbl>
              <a:tblPr/>
              <a:tblGrid>
                <a:gridCol w="492120"/>
                <a:gridCol w="1216800"/>
                <a:gridCol w="3293640"/>
                <a:gridCol w="823680"/>
                <a:gridCol w="1584720"/>
              </a:tblGrid>
              <a:tr h="4546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1080" marR="9108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삭제하기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펀딩금액(%)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 marL="90000" marR="90000">
                    <a:solidFill>
                      <a:srgbClr val="EFEFEF"/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패션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u="sng" strike="noStrike" spc="-1">
                          <a:solidFill>
                            <a:srgbClr val="000000"/>
                          </a:solidFill>
                          <a:uFillTx/>
                          <a:latin typeface="맑은 고딕"/>
                        </a:rPr>
                        <a:t>안경/선글라스 흘러내림 방지 패드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359,600(13%)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0000" marR="90000">
                    <a:noFill/>
                  </a:tcPr>
                </a:tc>
              </a:tr>
              <a:tr h="548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</a:tr>
              <a:tr h="548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36000" marR="36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0000" marR="90000">
                    <a:noFill/>
                  </a:tcPr>
                </a:tc>
              </a:tr>
              <a:tr h="5479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1080" marR="91080">
                    <a:noFill/>
                  </a:tcPr>
                </a:tc>
              </a:tr>
            </a:tbl>
          </a:graphicData>
        </a:graphic>
      </p:graphicFrame>
      <p:sp>
        <p:nvSpPr>
          <p:cNvPr id="4033" name="CustomShape 14"/>
          <p:cNvSpPr/>
          <p:nvPr/>
        </p:nvSpPr>
        <p:spPr>
          <a:xfrm>
            <a:off x="709920" y="483876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4" name="CustomShape 15"/>
          <p:cNvSpPr/>
          <p:nvPr/>
        </p:nvSpPr>
        <p:spPr>
          <a:xfrm>
            <a:off x="709920" y="520128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5" name="CustomShape 16"/>
          <p:cNvSpPr/>
          <p:nvPr/>
        </p:nvSpPr>
        <p:spPr>
          <a:xfrm>
            <a:off x="709920" y="556056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6" name="CustomShape 17"/>
          <p:cNvSpPr/>
          <p:nvPr/>
        </p:nvSpPr>
        <p:spPr>
          <a:xfrm>
            <a:off x="709920" y="5920200"/>
            <a:ext cx="137520" cy="167040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37" name="Group 18"/>
          <p:cNvGrpSpPr/>
          <p:nvPr/>
        </p:nvGrpSpPr>
        <p:grpSpPr>
          <a:xfrm>
            <a:off x="5640480" y="4784760"/>
            <a:ext cx="642240" cy="274320"/>
            <a:chOff x="5640480" y="4784760"/>
            <a:chExt cx="642240" cy="274320"/>
          </a:xfrm>
        </p:grpSpPr>
        <p:sp>
          <p:nvSpPr>
            <p:cNvPr id="4038" name="CustomShape 19"/>
            <p:cNvSpPr/>
            <p:nvPr/>
          </p:nvSpPr>
          <p:spPr>
            <a:xfrm>
              <a:off x="5640480" y="4838760"/>
              <a:ext cx="642240" cy="167040"/>
            </a:xfrm>
            <a:prstGeom prst="rect">
              <a:avLst/>
            </a:prstGeom>
            <a:noFill/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9" name="CustomShape 20"/>
            <p:cNvSpPr/>
            <p:nvPr/>
          </p:nvSpPr>
          <p:spPr>
            <a:xfrm>
              <a:off x="5686200" y="4784760"/>
              <a:ext cx="550800" cy="274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삭제</a:t>
              </a:r>
              <a:endParaRPr lang="en-US" sz="1200" b="0" strike="noStrike" spc="-1">
                <a:latin typeface="Noto Sans CJK JP"/>
              </a:endParaRPr>
            </a:p>
          </p:txBody>
        </p:sp>
      </p:grpSp>
      <p:grpSp>
        <p:nvGrpSpPr>
          <p:cNvPr id="4040" name="Group 21"/>
          <p:cNvGrpSpPr/>
          <p:nvPr/>
        </p:nvGrpSpPr>
        <p:grpSpPr>
          <a:xfrm>
            <a:off x="6249960" y="4584960"/>
            <a:ext cx="270720" cy="366120"/>
            <a:chOff x="6249960" y="4584960"/>
            <a:chExt cx="270720" cy="366120"/>
          </a:xfrm>
        </p:grpSpPr>
        <p:sp>
          <p:nvSpPr>
            <p:cNvPr id="4041" name="CustomShape 22"/>
            <p:cNvSpPr/>
            <p:nvPr/>
          </p:nvSpPr>
          <p:spPr>
            <a:xfrm>
              <a:off x="6249960" y="46148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2" name="CustomShape 23"/>
            <p:cNvSpPr/>
            <p:nvPr/>
          </p:nvSpPr>
          <p:spPr>
            <a:xfrm>
              <a:off x="6295680" y="45849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3" name="Table 1"/>
          <p:cNvGraphicFramePr/>
          <p:nvPr/>
        </p:nvGraphicFramePr>
        <p:xfrm>
          <a:off x="131760" y="115920"/>
          <a:ext cx="3313080" cy="10641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User_w_ys_adminmoney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BA0010"/>
                          </a:solidFill>
                          <a:latin typeface="맑은 고딕"/>
                        </a:rPr>
                        <a:t>웹&amp;앱 공통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9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예치금 관리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5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46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예치금 충전 화면으로 전환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47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8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관리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49" name="CustomShape 7"/>
          <p:cNvSpPr/>
          <p:nvPr/>
        </p:nvSpPr>
        <p:spPr>
          <a:xfrm>
            <a:off x="384120" y="212220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내 계좌정보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0" name="CustomShape 8"/>
          <p:cNvSpPr/>
          <p:nvPr/>
        </p:nvSpPr>
        <p:spPr>
          <a:xfrm>
            <a:off x="1772640" y="2122200"/>
            <a:ext cx="134208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2019-06-12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1" name="CustomShape 9"/>
          <p:cNvSpPr/>
          <p:nvPr/>
        </p:nvSpPr>
        <p:spPr>
          <a:xfrm>
            <a:off x="403920" y="4217400"/>
            <a:ext cx="2656800" cy="1187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출금내역</a:t>
            </a: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sp>
        <p:nvSpPr>
          <p:cNvPr id="4052" name="CustomShape 10"/>
          <p:cNvSpPr/>
          <p:nvPr/>
        </p:nvSpPr>
        <p:spPr>
          <a:xfrm>
            <a:off x="4637880" y="212220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잔액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3" name="CustomShape 11"/>
          <p:cNvSpPr/>
          <p:nvPr/>
        </p:nvSpPr>
        <p:spPr>
          <a:xfrm>
            <a:off x="5393160" y="264204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충전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4" name="CustomShape 12"/>
          <p:cNvSpPr/>
          <p:nvPr/>
        </p:nvSpPr>
        <p:spPr>
          <a:xfrm>
            <a:off x="6102360" y="212220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800,000원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5" name="CustomShape 13"/>
          <p:cNvSpPr/>
          <p:nvPr/>
        </p:nvSpPr>
        <p:spPr>
          <a:xfrm>
            <a:off x="4637880" y="318348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나의 투자액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6" name="CustomShape 14"/>
          <p:cNvSpPr/>
          <p:nvPr/>
        </p:nvSpPr>
        <p:spPr>
          <a:xfrm>
            <a:off x="6102360" y="318348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3,596,500원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57" name="CustomShape 15"/>
          <p:cNvSpPr/>
          <p:nvPr/>
        </p:nvSpPr>
        <p:spPr>
          <a:xfrm>
            <a:off x="4767480" y="4217400"/>
            <a:ext cx="2656800" cy="118764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투자내역</a:t>
            </a:r>
            <a:endParaRPr lang="en-US" sz="18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sp>
        <p:nvSpPr>
          <p:cNvPr id="4058" name="CustomShape 16"/>
          <p:cNvSpPr/>
          <p:nvPr/>
        </p:nvSpPr>
        <p:spPr>
          <a:xfrm>
            <a:off x="5747400" y="3250080"/>
            <a:ext cx="696600" cy="35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9" name="CustomShape 17"/>
          <p:cNvSpPr/>
          <p:nvPr/>
        </p:nvSpPr>
        <p:spPr>
          <a:xfrm>
            <a:off x="1772640" y="2653920"/>
            <a:ext cx="1342080" cy="36612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110-334-15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60" name="CustomShape 18"/>
          <p:cNvSpPr/>
          <p:nvPr/>
        </p:nvSpPr>
        <p:spPr>
          <a:xfrm>
            <a:off x="317160" y="2653920"/>
            <a:ext cx="1342080" cy="36612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신한은행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061" name="Group 19"/>
          <p:cNvGrpSpPr/>
          <p:nvPr/>
        </p:nvGrpSpPr>
        <p:grpSpPr>
          <a:xfrm>
            <a:off x="5178600" y="2493360"/>
            <a:ext cx="270720" cy="366120"/>
            <a:chOff x="5178600" y="2493360"/>
            <a:chExt cx="270720" cy="366120"/>
          </a:xfrm>
        </p:grpSpPr>
        <p:sp>
          <p:nvSpPr>
            <p:cNvPr id="4062" name="CustomShape 20"/>
            <p:cNvSpPr/>
            <p:nvPr/>
          </p:nvSpPr>
          <p:spPr>
            <a:xfrm>
              <a:off x="5178600" y="25228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3" name="CustomShape 21"/>
            <p:cNvSpPr/>
            <p:nvPr/>
          </p:nvSpPr>
          <p:spPr>
            <a:xfrm>
              <a:off x="5224320" y="24933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4" name="Table 1"/>
          <p:cNvGraphicFramePr/>
          <p:nvPr/>
        </p:nvGraphicFramePr>
        <p:xfrm>
          <a:off x="131760" y="115920"/>
          <a:ext cx="3313080" cy="106416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User_w_ys_charge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BA0010"/>
                          </a:solidFill>
                          <a:latin typeface="맑은 고딕"/>
                        </a:rPr>
                        <a:t>웹&amp;앱 공통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9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예치금 충전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6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7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예치금 충전 화면으로 전환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68" name="CustomShape 5"/>
          <p:cNvSpPr/>
          <p:nvPr/>
        </p:nvSpPr>
        <p:spPr>
          <a:xfrm>
            <a:off x="287280" y="128160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9" name="CustomShape 6"/>
          <p:cNvSpPr/>
          <p:nvPr/>
        </p:nvSpPr>
        <p:spPr>
          <a:xfrm>
            <a:off x="3156120" y="1283760"/>
            <a:ext cx="229320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충전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0" name="CustomShape 7"/>
          <p:cNvSpPr/>
          <p:nvPr/>
        </p:nvSpPr>
        <p:spPr>
          <a:xfrm>
            <a:off x="2709360" y="228816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잔액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1" name="CustomShape 8"/>
          <p:cNvSpPr/>
          <p:nvPr/>
        </p:nvSpPr>
        <p:spPr>
          <a:xfrm>
            <a:off x="4174200" y="228816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800,000원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2" name="CustomShape 9"/>
          <p:cNvSpPr/>
          <p:nvPr/>
        </p:nvSpPr>
        <p:spPr>
          <a:xfrm>
            <a:off x="2709360" y="2880720"/>
            <a:ext cx="120780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나의 투자액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3" name="CustomShape 10"/>
          <p:cNvSpPr/>
          <p:nvPr/>
        </p:nvSpPr>
        <p:spPr>
          <a:xfrm>
            <a:off x="4167720" y="2878920"/>
            <a:ext cx="1810440" cy="3643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3,596,500원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4" name="CustomShape 11"/>
          <p:cNvSpPr/>
          <p:nvPr/>
        </p:nvSpPr>
        <p:spPr>
          <a:xfrm>
            <a:off x="5747400" y="3250080"/>
            <a:ext cx="696600" cy="357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5" name="CustomShape 12"/>
          <p:cNvSpPr/>
          <p:nvPr/>
        </p:nvSpPr>
        <p:spPr>
          <a:xfrm>
            <a:off x="5450040" y="522000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가상 계좌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6" name="CustomShape 13"/>
          <p:cNvSpPr/>
          <p:nvPr/>
        </p:nvSpPr>
        <p:spPr>
          <a:xfrm>
            <a:off x="3792240" y="522648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핸드폰 충전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77" name="CustomShape 14"/>
          <p:cNvSpPr/>
          <p:nvPr/>
        </p:nvSpPr>
        <p:spPr>
          <a:xfrm>
            <a:off x="2107440" y="5226480"/>
            <a:ext cx="1404720" cy="364320"/>
          </a:xfrm>
          <a:prstGeom prst="rect">
            <a:avLst/>
          </a:prstGeom>
          <a:solidFill>
            <a:srgbClr val="FFAF52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카드 충전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078" name="그림 2"/>
          <p:cNvPicPr/>
          <p:nvPr/>
        </p:nvPicPr>
        <p:blipFill>
          <a:blip r:embed="rId2"/>
          <a:stretch/>
        </p:blipFill>
        <p:spPr>
          <a:xfrm>
            <a:off x="2300040" y="3620880"/>
            <a:ext cx="4314240" cy="136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9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40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408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083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84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85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86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087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88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89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90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91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92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093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094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096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7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8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9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00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0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0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0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0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0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0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07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09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0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1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12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13" name="Table 6"/>
          <p:cNvGraphicFramePr/>
          <p:nvPr/>
        </p:nvGraphicFramePr>
        <p:xfrm>
          <a:off x="8509680" y="1289880"/>
          <a:ext cx="3531240" cy="4765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14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15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16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17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18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19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20" name="그림 1"/>
          <p:cNvPicPr/>
          <p:nvPr/>
        </p:nvPicPr>
        <p:blipFill>
          <a:blip r:embed="rId2"/>
          <a:stretch/>
        </p:blipFill>
        <p:spPr>
          <a:xfrm>
            <a:off x="2715120" y="1663920"/>
            <a:ext cx="3189600" cy="458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22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3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4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2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26" name="Table 6"/>
          <p:cNvGraphicFramePr/>
          <p:nvPr/>
        </p:nvGraphicFramePr>
        <p:xfrm>
          <a:off x="8509680" y="1289880"/>
          <a:ext cx="3531240" cy="4765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2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2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2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3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3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3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33" name="그림 2"/>
          <p:cNvPicPr/>
          <p:nvPr/>
        </p:nvPicPr>
        <p:blipFill>
          <a:blip r:embed="rId2"/>
          <a:stretch/>
        </p:blipFill>
        <p:spPr>
          <a:xfrm>
            <a:off x="2751120" y="1752480"/>
            <a:ext cx="3057120" cy="425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35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36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37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38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39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40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41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42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43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44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45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46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4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user_w_kb_RegistQ&amp;A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질문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4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5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5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52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등록버튼을 누르면 해당 질문이 등록이 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53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54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55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56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57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58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59" name="그림 1"/>
          <p:cNvPicPr/>
          <p:nvPr/>
        </p:nvPicPr>
        <p:blipFill>
          <a:blip r:embed="rId2"/>
          <a:stretch/>
        </p:blipFill>
        <p:spPr>
          <a:xfrm>
            <a:off x="892800" y="1863000"/>
            <a:ext cx="6899040" cy="418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61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62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63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64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65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답변이 안되어있으면 답변이 안보이고 답변이 등록되어있으면 답변이 보이게 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66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67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68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69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70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71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72" name="그림 2"/>
          <p:cNvPicPr/>
          <p:nvPr/>
        </p:nvPicPr>
        <p:blipFill>
          <a:blip r:embed="rId2"/>
          <a:stretch/>
        </p:blipFill>
        <p:spPr>
          <a:xfrm>
            <a:off x="842760" y="1863000"/>
            <a:ext cx="6611760" cy="414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74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7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7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7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8" name="CustomShape 6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79" name="CustomShape 7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80" name="CustomShape 8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81" name="CustomShape 9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82" name="CustomShape 10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83" name="CustomShape 11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84" name="그림 1"/>
          <p:cNvPicPr/>
          <p:nvPr/>
        </p:nvPicPr>
        <p:blipFill>
          <a:blip r:embed="rId2"/>
          <a:stretch/>
        </p:blipFill>
        <p:spPr>
          <a:xfrm>
            <a:off x="2674440" y="1773360"/>
            <a:ext cx="3857760" cy="4343760"/>
          </a:xfrm>
          <a:prstGeom prst="rect">
            <a:avLst/>
          </a:prstGeom>
          <a:ln>
            <a:noFill/>
          </a:ln>
        </p:spPr>
      </p:pic>
      <p:graphicFrame>
        <p:nvGraphicFramePr>
          <p:cNvPr id="4185" name="Table 12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8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user_m_kb_RegistQ&amp;A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질문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8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8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9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19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등록버튼을 누르면 해당 질문이 등록이 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9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9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9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9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9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19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198" name="그림 1"/>
          <p:cNvPicPr/>
          <p:nvPr/>
        </p:nvPicPr>
        <p:blipFill>
          <a:blip r:embed="rId2"/>
          <a:stretch/>
        </p:blipFill>
        <p:spPr>
          <a:xfrm>
            <a:off x="2690640" y="1798200"/>
            <a:ext cx="3376800" cy="429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00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user_m_kb_Q&amp;AContent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답변이 안되어있으면 답변이 안보이고 답변이 등록되어있으면 답변이 보이게 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11" name="그림 2"/>
          <p:cNvPicPr/>
          <p:nvPr/>
        </p:nvPicPr>
        <p:blipFill>
          <a:blip r:embed="rId2"/>
          <a:stretch/>
        </p:blipFill>
        <p:spPr>
          <a:xfrm>
            <a:off x="2555640" y="1796400"/>
            <a:ext cx="3511440" cy="429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13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4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15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16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17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18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19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20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21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22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23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24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26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2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2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30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3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3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3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3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3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3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37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39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0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1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42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43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수정버튼을 누르면 답변 수정 및 답변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44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45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46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47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48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49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50" name="그림 2"/>
          <p:cNvPicPr/>
          <p:nvPr/>
        </p:nvPicPr>
        <p:blipFill>
          <a:blip r:embed="rId2"/>
          <a:stretch/>
        </p:blipFill>
        <p:spPr>
          <a:xfrm>
            <a:off x="336960" y="1705680"/>
            <a:ext cx="7673760" cy="447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52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Manager_w_kb_RegistQ&amp;A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답변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3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4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5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56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답변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답변을 등록하면 사용자에게 답변 여부를 보이게 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5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5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5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6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6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6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63" name="그림 1"/>
          <p:cNvPicPr/>
          <p:nvPr/>
        </p:nvPicPr>
        <p:blipFill>
          <a:blip r:embed="rId2"/>
          <a:stretch/>
        </p:blipFill>
        <p:spPr>
          <a:xfrm>
            <a:off x="1559520" y="1493280"/>
            <a:ext cx="5391720" cy="451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65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User_w_kb_GuideList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 가이드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6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67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68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69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검색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원하는 키워드 입력후 해당 내용이 있는 글을 검색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70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71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72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73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74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75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76" name="그림 2"/>
          <p:cNvPicPr/>
          <p:nvPr/>
        </p:nvPicPr>
        <p:blipFill>
          <a:blip r:embed="rId2"/>
          <a:stretch/>
        </p:blipFill>
        <p:spPr>
          <a:xfrm>
            <a:off x="563040" y="1374840"/>
            <a:ext cx="7278840" cy="5123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7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User_w_kb_GuideContent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가이드 상세내용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82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답변 숨기기 및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주제1을 클릭하면 주제1에 대한 답변이 보이게 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83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84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85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86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87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88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289" name="그림 1"/>
          <p:cNvPicPr/>
          <p:nvPr/>
        </p:nvPicPr>
        <p:blipFill>
          <a:blip r:embed="rId2"/>
          <a:stretch/>
        </p:blipFill>
        <p:spPr>
          <a:xfrm>
            <a:off x="365400" y="1342440"/>
            <a:ext cx="7575120" cy="501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91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User_m_kb_GuideList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펀딩 가이드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2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3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4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295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검색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원하는 키워드 입력후 해당 내용이 있는 글을 검색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96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97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98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299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00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01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302" name="그림 2"/>
          <p:cNvPicPr/>
          <p:nvPr/>
        </p:nvPicPr>
        <p:blipFill>
          <a:blip r:embed="rId2"/>
          <a:stretch/>
        </p:blipFill>
        <p:spPr>
          <a:xfrm>
            <a:off x="2547360" y="1780560"/>
            <a:ext cx="3557880" cy="432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304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User_m_kb_GuideContent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가이드 상세내용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0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30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답변 숨기기 및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주제1을 클릭하면 주제1에 대한 답변이 보이게 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0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1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1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1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1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1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315" name="그림 1"/>
          <p:cNvPicPr/>
          <p:nvPr/>
        </p:nvPicPr>
        <p:blipFill>
          <a:blip r:embed="rId2"/>
          <a:stretch/>
        </p:blipFill>
        <p:spPr>
          <a:xfrm>
            <a:off x="2857680" y="1942560"/>
            <a:ext cx="3272760" cy="400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31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Manager_w_kb_GuideList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가이드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2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32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이용 가이드 내용을 수정하는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등록하는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2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2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2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2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2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2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328" name="그림 2"/>
          <p:cNvPicPr/>
          <p:nvPr/>
        </p:nvPicPr>
        <p:blipFill>
          <a:blip r:embed="rId2"/>
          <a:stretch/>
        </p:blipFill>
        <p:spPr>
          <a:xfrm>
            <a:off x="632520" y="1304640"/>
            <a:ext cx="6974640" cy="5190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330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Manager_w_kb_RegistGuide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가이드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3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433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이용 가이드를 등록해서 사용자에게 보이게 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3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3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3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3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3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434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4341" name="그림 1"/>
          <p:cNvPicPr/>
          <p:nvPr/>
        </p:nvPicPr>
        <p:blipFill>
          <a:blip r:embed="rId2"/>
          <a:stretch/>
        </p:blipFill>
        <p:spPr>
          <a:xfrm>
            <a:off x="1181520" y="1542960"/>
            <a:ext cx="6425640" cy="480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주제 선정 이유</a:t>
            </a:r>
            <a:endParaRPr lang="en-US" sz="2800" b="0" strike="noStrike" spc="-1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기능 흐름도</a:t>
            </a:r>
            <a:endParaRPr lang="en-US" sz="2800" b="0" strike="noStrike" spc="-1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요구 사항 분석</a:t>
            </a:r>
            <a:endParaRPr lang="en-US" sz="2800" b="0" strike="noStrike" spc="-1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주요 기능 소개</a:t>
            </a:r>
            <a:endParaRPr lang="en-US" sz="2800" b="0" strike="noStrike" spc="-1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데이터 베이스 설계 현황 소개</a:t>
            </a:r>
            <a:endParaRPr lang="en-US" sz="2800" b="0" strike="noStrike" spc="-1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화면 구현 현황 소개</a:t>
            </a:r>
            <a:endParaRPr lang="en-US" sz="2800" b="0" strike="noStrike" spc="-1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화면 설계서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240" cy="1929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44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44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080" cy="109728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080" cy="126864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4840" cy="53352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092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240" cy="5864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3"/>
          <p:cNvPicPr/>
          <p:nvPr/>
        </p:nvPicPr>
        <p:blipFill>
          <a:blip r:embed="rId2"/>
          <a:stretch/>
        </p:blipFill>
        <p:spPr>
          <a:xfrm>
            <a:off x="0" y="216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91" name="그림 8"/>
          <p:cNvPicPr/>
          <p:nvPr/>
        </p:nvPicPr>
        <p:blipFill>
          <a:blip r:embed="rId3"/>
          <a:stretch/>
        </p:blipFill>
        <p:spPr>
          <a:xfrm>
            <a:off x="896400" y="1501200"/>
            <a:ext cx="1992240" cy="2060280"/>
          </a:xfrm>
          <a:prstGeom prst="rect">
            <a:avLst/>
          </a:prstGeom>
          <a:ln>
            <a:noFill/>
          </a:ln>
        </p:spPr>
      </p:pic>
      <p:pic>
        <p:nvPicPr>
          <p:cNvPr id="92" name="그림 9"/>
          <p:cNvPicPr/>
          <p:nvPr/>
        </p:nvPicPr>
        <p:blipFill>
          <a:blip r:embed="rId4"/>
          <a:stretch/>
        </p:blipFill>
        <p:spPr>
          <a:xfrm>
            <a:off x="4653360" y="1501200"/>
            <a:ext cx="1853280" cy="2060280"/>
          </a:xfrm>
          <a:prstGeom prst="rect">
            <a:avLst/>
          </a:prstGeom>
          <a:ln>
            <a:noFill/>
          </a:ln>
        </p:spPr>
      </p:pic>
      <p:pic>
        <p:nvPicPr>
          <p:cNvPr id="93" name="그림 10"/>
          <p:cNvPicPr/>
          <p:nvPr/>
        </p:nvPicPr>
        <p:blipFill>
          <a:blip r:embed="rId5"/>
          <a:stretch/>
        </p:blipFill>
        <p:spPr>
          <a:xfrm>
            <a:off x="2980800" y="1376280"/>
            <a:ext cx="1488240" cy="1159200"/>
          </a:xfrm>
          <a:prstGeom prst="rect">
            <a:avLst/>
          </a:prstGeom>
          <a:ln>
            <a:noFill/>
          </a:ln>
        </p:spPr>
      </p:pic>
      <p:pic>
        <p:nvPicPr>
          <p:cNvPr id="94" name="그림 12"/>
          <p:cNvPicPr/>
          <p:nvPr/>
        </p:nvPicPr>
        <p:blipFill>
          <a:blip r:embed="rId6"/>
          <a:stretch/>
        </p:blipFill>
        <p:spPr>
          <a:xfrm>
            <a:off x="2212920" y="4489560"/>
            <a:ext cx="5986440" cy="2262960"/>
          </a:xfrm>
          <a:prstGeom prst="rect">
            <a:avLst/>
          </a:prstGeom>
          <a:ln>
            <a:noFill/>
          </a:ln>
        </p:spPr>
      </p:pic>
      <p:pic>
        <p:nvPicPr>
          <p:cNvPr id="95" name="그림 11"/>
          <p:cNvPicPr/>
          <p:nvPr/>
        </p:nvPicPr>
        <p:blipFill>
          <a:blip r:embed="rId7"/>
          <a:stretch/>
        </p:blipFill>
        <p:spPr>
          <a:xfrm>
            <a:off x="2658240" y="2774520"/>
            <a:ext cx="2331360" cy="2238120"/>
          </a:xfrm>
          <a:prstGeom prst="rect">
            <a:avLst/>
          </a:prstGeom>
          <a:ln>
            <a:noFill/>
          </a:ln>
        </p:spPr>
      </p:pic>
      <p:pic>
        <p:nvPicPr>
          <p:cNvPr id="96" name="그림 13"/>
          <p:cNvPicPr/>
          <p:nvPr/>
        </p:nvPicPr>
        <p:blipFill>
          <a:blip r:embed="rId8"/>
          <a:stretch/>
        </p:blipFill>
        <p:spPr>
          <a:xfrm rot="18672000">
            <a:off x="2068560" y="4832640"/>
            <a:ext cx="1177920" cy="959040"/>
          </a:xfrm>
          <a:prstGeom prst="rect">
            <a:avLst/>
          </a:prstGeom>
          <a:ln>
            <a:noFill/>
          </a:ln>
        </p:spPr>
      </p:pic>
      <p:pic>
        <p:nvPicPr>
          <p:cNvPr id="97" name="그림 15"/>
          <p:cNvPicPr/>
          <p:nvPr/>
        </p:nvPicPr>
        <p:blipFill>
          <a:blip r:embed="rId9"/>
          <a:stretch/>
        </p:blipFill>
        <p:spPr>
          <a:xfrm>
            <a:off x="4998960" y="3891600"/>
            <a:ext cx="1436040" cy="1231920"/>
          </a:xfrm>
          <a:prstGeom prst="rect">
            <a:avLst/>
          </a:prstGeom>
          <a:ln>
            <a:noFill/>
          </a:ln>
        </p:spPr>
      </p:pic>
      <p:grpSp>
        <p:nvGrpSpPr>
          <p:cNvPr id="98" name="Group 2"/>
          <p:cNvGrpSpPr/>
          <p:nvPr/>
        </p:nvGrpSpPr>
        <p:grpSpPr>
          <a:xfrm>
            <a:off x="7198560" y="576360"/>
            <a:ext cx="4761720" cy="5892840"/>
            <a:chOff x="7198560" y="576360"/>
            <a:chExt cx="4761720" cy="5892840"/>
          </a:xfrm>
        </p:grpSpPr>
        <p:pic>
          <p:nvPicPr>
            <p:cNvPr id="99" name="그림 17"/>
            <p:cNvPicPr/>
            <p:nvPr/>
          </p:nvPicPr>
          <p:blipFill>
            <a:blip r:embed="rId10"/>
            <a:stretch/>
          </p:blipFill>
          <p:spPr>
            <a:xfrm>
              <a:off x="7198560" y="1707480"/>
              <a:ext cx="4761720" cy="476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0" name="CustomShape 3"/>
            <p:cNvSpPr/>
            <p:nvPr/>
          </p:nvSpPr>
          <p:spPr>
            <a:xfrm>
              <a:off x="8147880" y="576360"/>
              <a:ext cx="2738520" cy="15483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4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CROWD FUNDING</a:t>
              </a:r>
              <a:endParaRPr lang="en-US" sz="44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240" cy="5387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24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240" cy="46515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2880" cy="110232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1640" cy="248976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3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24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3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6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6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4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7" name="Table 4"/>
          <p:cNvGraphicFramePr/>
          <p:nvPr/>
        </p:nvGraphicFramePr>
        <p:xfrm>
          <a:off x="8509680" y="1289880"/>
          <a:ext cx="3531240" cy="5864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968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969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970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1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72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3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4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75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76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77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78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79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80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981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82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983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984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985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986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7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988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89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90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91" name="Table 28"/>
          <p:cNvGraphicFramePr/>
          <p:nvPr/>
        </p:nvGraphicFramePr>
        <p:xfrm>
          <a:off x="3394440" y="346068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992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Picture 2"/>
          <p:cNvPicPr/>
          <p:nvPr/>
        </p:nvPicPr>
        <p:blipFill>
          <a:blip r:embed="rId2"/>
          <a:stretch/>
        </p:blipFill>
        <p:spPr>
          <a:xfrm>
            <a:off x="766080" y="537840"/>
            <a:ext cx="10255320" cy="555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5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 카테고리 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6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7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8" name="Table 4"/>
          <p:cNvGraphicFramePr/>
          <p:nvPr/>
        </p:nvGraphicFramePr>
        <p:xfrm>
          <a:off x="8509680" y="1289880"/>
          <a:ext cx="353124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7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321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카테고리를 선택하기 위한 사이드 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IT, 가전, 가구, 패션, 뷰티, 푸드, 여행, 레저, 스포츠, 반려동물, 음악 저작권, 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3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선택한 프로젝트 카테고리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1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1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5192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99" name="CustomShape 5"/>
          <p:cNvSpPr/>
          <p:nvPr/>
        </p:nvSpPr>
        <p:spPr>
          <a:xfrm>
            <a:off x="6560640" y="701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00" name="CustomShape 6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ustomShape 7"/>
          <p:cNvSpPr/>
          <p:nvPr/>
        </p:nvSpPr>
        <p:spPr>
          <a:xfrm>
            <a:off x="443880" y="1359720"/>
            <a:ext cx="3545280" cy="51638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2" name="CustomShape 8"/>
          <p:cNvSpPr/>
          <p:nvPr/>
        </p:nvSpPr>
        <p:spPr>
          <a:xfrm>
            <a:off x="4221360" y="1364400"/>
            <a:ext cx="3545280" cy="51638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3" name="CustomShape 9"/>
          <p:cNvSpPr/>
          <p:nvPr/>
        </p:nvSpPr>
        <p:spPr>
          <a:xfrm>
            <a:off x="512640" y="1451520"/>
            <a:ext cx="1659960" cy="4959000"/>
          </a:xfrm>
          <a:prstGeom prst="rect">
            <a:avLst/>
          </a:prstGeom>
          <a:solidFill>
            <a:srgbClr val="DC7F0D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180000" rIns="90000" bIns="45000"/>
          <a:lstStyle/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DejaVu Sans"/>
              </a:rPr>
              <a:t>IT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가전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가구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패션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뷰티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푸드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여행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레저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스포츠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반려동물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음악 저작권</a:t>
            </a:r>
            <a:endParaRPr lang="en-US" sz="1400" b="0" strike="noStrike" spc="-1">
              <a:latin typeface="Noto Sans CJK JP"/>
            </a:endParaRPr>
          </a:p>
          <a:p>
            <a:pPr marL="180000">
              <a:lnSpc>
                <a:spcPct val="150000"/>
              </a:lnSpc>
            </a:pPr>
            <a:r>
              <a:rPr lang="en-US" sz="1400" b="1" strike="noStrike" spc="-1">
                <a:solidFill>
                  <a:srgbClr val="FFFFFF"/>
                </a:solidFill>
                <a:latin typeface="Malgun Gothic"/>
                <a:ea typeface="Malgun Gothic"/>
              </a:rPr>
              <a:t>영화</a:t>
            </a:r>
            <a:endParaRPr lang="en-US" sz="1400" b="0" strike="noStrike" spc="-1">
              <a:latin typeface="Noto Sans CJK JP"/>
            </a:endParaRPr>
          </a:p>
          <a:p>
            <a:pPr marL="180000" algn="ctr">
              <a:lnSpc>
                <a:spcPct val="100000"/>
              </a:lnSpc>
            </a:pPr>
            <a:endParaRPr lang="en-US" sz="1400" b="0" strike="noStrike" spc="-1">
              <a:latin typeface="Noto Sans CJK JP"/>
            </a:endParaRPr>
          </a:p>
        </p:txBody>
      </p:sp>
      <p:sp>
        <p:nvSpPr>
          <p:cNvPr id="1004" name="CustomShape 10"/>
          <p:cNvSpPr/>
          <p:nvPr/>
        </p:nvSpPr>
        <p:spPr>
          <a:xfrm>
            <a:off x="361080" y="1364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05" name="CustomShape 11"/>
          <p:cNvSpPr/>
          <p:nvPr/>
        </p:nvSpPr>
        <p:spPr>
          <a:xfrm>
            <a:off x="4506480" y="2045520"/>
            <a:ext cx="1391040" cy="3772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베스트 프로젝트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006" name="CustomShape 12"/>
          <p:cNvSpPr/>
          <p:nvPr/>
        </p:nvSpPr>
        <p:spPr>
          <a:xfrm>
            <a:off x="4405320" y="1518120"/>
            <a:ext cx="1151280" cy="43092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반려동물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007" name="CustomShape 13"/>
          <p:cNvSpPr/>
          <p:nvPr/>
        </p:nvSpPr>
        <p:spPr>
          <a:xfrm rot="5400000">
            <a:off x="5691960" y="2166480"/>
            <a:ext cx="112680" cy="12240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8" name="CustomShape 14"/>
          <p:cNvSpPr/>
          <p:nvPr/>
        </p:nvSpPr>
        <p:spPr>
          <a:xfrm>
            <a:off x="4174200" y="15717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09" name="CustomShape 15"/>
          <p:cNvSpPr/>
          <p:nvPr/>
        </p:nvSpPr>
        <p:spPr>
          <a:xfrm>
            <a:off x="4287240" y="20660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10" name="CustomShape 16"/>
          <p:cNvSpPr/>
          <p:nvPr/>
        </p:nvSpPr>
        <p:spPr>
          <a:xfrm>
            <a:off x="6085080" y="2039040"/>
            <a:ext cx="1391040" cy="3772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011" name="CustomShape 17"/>
          <p:cNvSpPr/>
          <p:nvPr/>
        </p:nvSpPr>
        <p:spPr>
          <a:xfrm rot="5400000">
            <a:off x="7270200" y="2160360"/>
            <a:ext cx="112680" cy="12240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2" name="CustomShape 18"/>
          <p:cNvSpPr/>
          <p:nvPr/>
        </p:nvSpPr>
        <p:spPr>
          <a:xfrm>
            <a:off x="5851440" y="2059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aphicFrame>
        <p:nvGraphicFramePr>
          <p:cNvPr id="1013" name="Table 19"/>
          <p:cNvGraphicFramePr/>
          <p:nvPr/>
        </p:nvGraphicFramePr>
        <p:xfrm>
          <a:off x="3584520" y="3002760"/>
          <a:ext cx="5000400" cy="271980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014" name="CustomShape 20"/>
          <p:cNvSpPr/>
          <p:nvPr/>
        </p:nvSpPr>
        <p:spPr>
          <a:xfrm rot="10800000">
            <a:off x="5307480" y="336816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21"/>
          <p:cNvSpPr/>
          <p:nvPr/>
        </p:nvSpPr>
        <p:spPr>
          <a:xfrm rot="10800000">
            <a:off x="7321680" y="33724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22"/>
          <p:cNvSpPr/>
          <p:nvPr/>
        </p:nvSpPr>
        <p:spPr>
          <a:xfrm flipV="1">
            <a:off x="1540440" y="1733400"/>
            <a:ext cx="2553120" cy="2919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101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02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02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2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02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3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3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03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3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3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03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4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4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04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4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4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04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5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5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05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5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5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05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05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05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06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106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6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Picture 2"/>
          <p:cNvPicPr/>
          <p:nvPr/>
        </p:nvPicPr>
        <p:blipFill>
          <a:blip r:embed="rId2"/>
          <a:stretch/>
        </p:blipFill>
        <p:spPr>
          <a:xfrm>
            <a:off x="995760" y="291240"/>
            <a:ext cx="9850680" cy="590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4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5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6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7" name="Table 4"/>
          <p:cNvGraphicFramePr/>
          <p:nvPr/>
        </p:nvGraphicFramePr>
        <p:xfrm>
          <a:off x="8509680" y="1289880"/>
          <a:ext cx="3531600" cy="53208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user_m_ht_category_menu의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및 달성 투자율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74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6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68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69" name="CustomShape 6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070" name="CustomShape 7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071" name="Group 8"/>
          <p:cNvGrpSpPr/>
          <p:nvPr/>
        </p:nvGrpSpPr>
        <p:grpSpPr>
          <a:xfrm>
            <a:off x="189360" y="1272960"/>
            <a:ext cx="8031600" cy="5349240"/>
            <a:chOff x="189360" y="1272960"/>
            <a:chExt cx="8031600" cy="5349240"/>
          </a:xfrm>
        </p:grpSpPr>
        <p:grpSp>
          <p:nvGrpSpPr>
            <p:cNvPr id="1072" name="Group 9"/>
            <p:cNvGrpSpPr/>
            <p:nvPr/>
          </p:nvGrpSpPr>
          <p:grpSpPr>
            <a:xfrm>
              <a:off x="189360" y="1272960"/>
              <a:ext cx="8031600" cy="5349240"/>
              <a:chOff x="189360" y="1272960"/>
              <a:chExt cx="8031600" cy="5349240"/>
            </a:xfrm>
          </p:grpSpPr>
          <p:sp>
            <p:nvSpPr>
              <p:cNvPr id="1073" name="CustomShape 10"/>
              <p:cNvSpPr/>
              <p:nvPr/>
            </p:nvSpPr>
            <p:spPr>
              <a:xfrm>
                <a:off x="189360" y="127296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4" name="CustomShape 11"/>
              <p:cNvSpPr/>
              <p:nvPr/>
            </p:nvSpPr>
            <p:spPr>
              <a:xfrm>
                <a:off x="2359440" y="1359720"/>
                <a:ext cx="3545280" cy="5163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5" name="CustomShape 12"/>
              <p:cNvSpPr/>
              <p:nvPr/>
            </p:nvSpPr>
            <p:spPr>
              <a:xfrm>
                <a:off x="3900960" y="1859760"/>
                <a:ext cx="1859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076" name="Group 13"/>
              <p:cNvGrpSpPr/>
              <p:nvPr/>
            </p:nvGrpSpPr>
            <p:grpSpPr>
              <a:xfrm>
                <a:off x="2606760" y="2027160"/>
                <a:ext cx="1351800" cy="1236240"/>
                <a:chOff x="2606760" y="2027160"/>
                <a:chExt cx="1351800" cy="1236240"/>
              </a:xfrm>
            </p:grpSpPr>
            <p:sp>
              <p:nvSpPr>
                <p:cNvPr id="1077" name="CustomShape 14"/>
                <p:cNvSpPr/>
                <p:nvPr/>
              </p:nvSpPr>
              <p:spPr>
                <a:xfrm flipV="1">
                  <a:off x="2606760" y="3117960"/>
                  <a:ext cx="8175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78" name="CustomShape 15"/>
                <p:cNvSpPr/>
                <p:nvPr/>
              </p:nvSpPr>
              <p:spPr>
                <a:xfrm>
                  <a:off x="2620440" y="27810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pic>
              <p:nvPicPr>
                <p:cNvPr id="1079" name="그림 4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2624400" y="202716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80" name="CustomShape 16"/>
                <p:cNvSpPr/>
                <p:nvPr/>
              </p:nvSpPr>
              <p:spPr>
                <a:xfrm>
                  <a:off x="2626200" y="29725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sp>
              <p:nvSpPr>
                <p:cNvPr id="1081" name="CustomShape 17"/>
                <p:cNvSpPr/>
                <p:nvPr/>
              </p:nvSpPr>
              <p:spPr>
                <a:xfrm>
                  <a:off x="2626200" y="31525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1082" name="CustomShape 18"/>
              <p:cNvSpPr/>
              <p:nvPr/>
            </p:nvSpPr>
            <p:spPr>
              <a:xfrm>
                <a:off x="3929400" y="5068080"/>
                <a:ext cx="18554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083" name="Group 19"/>
              <p:cNvGrpSpPr/>
              <p:nvPr/>
            </p:nvGrpSpPr>
            <p:grpSpPr>
              <a:xfrm>
                <a:off x="4098600" y="2027160"/>
                <a:ext cx="1351800" cy="1236240"/>
                <a:chOff x="4098600" y="2027160"/>
                <a:chExt cx="1351800" cy="1236240"/>
              </a:xfrm>
            </p:grpSpPr>
            <p:sp>
              <p:nvSpPr>
                <p:cNvPr id="1084" name="CustomShape 20"/>
                <p:cNvSpPr/>
                <p:nvPr/>
              </p:nvSpPr>
              <p:spPr>
                <a:xfrm flipV="1">
                  <a:off x="4098600" y="3117960"/>
                  <a:ext cx="8175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85" name="CustomShape 21"/>
                <p:cNvSpPr/>
                <p:nvPr/>
              </p:nvSpPr>
              <p:spPr>
                <a:xfrm>
                  <a:off x="4112280" y="27810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pic>
              <p:nvPicPr>
                <p:cNvPr id="1086" name="그림 4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116240" y="202716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87" name="CustomShape 22"/>
                <p:cNvSpPr/>
                <p:nvPr/>
              </p:nvSpPr>
              <p:spPr>
                <a:xfrm>
                  <a:off x="4118040" y="29725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sp>
              <p:nvSpPr>
                <p:cNvPr id="1088" name="CustomShape 23"/>
                <p:cNvSpPr/>
                <p:nvPr/>
              </p:nvSpPr>
              <p:spPr>
                <a:xfrm>
                  <a:off x="4118040" y="31525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</p:grpSp>
          <p:grpSp>
            <p:nvGrpSpPr>
              <p:cNvPr id="1089" name="Group 24"/>
              <p:cNvGrpSpPr/>
              <p:nvPr/>
            </p:nvGrpSpPr>
            <p:grpSpPr>
              <a:xfrm>
                <a:off x="2590560" y="3323880"/>
                <a:ext cx="1351800" cy="1235880"/>
                <a:chOff x="2590560" y="3323880"/>
                <a:chExt cx="1351800" cy="1235880"/>
              </a:xfrm>
            </p:grpSpPr>
            <p:sp>
              <p:nvSpPr>
                <p:cNvPr id="1090" name="CustomShape 25"/>
                <p:cNvSpPr/>
                <p:nvPr/>
              </p:nvSpPr>
              <p:spPr>
                <a:xfrm flipV="1">
                  <a:off x="2590560" y="4414680"/>
                  <a:ext cx="8175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91" name="CustomShape 26"/>
                <p:cNvSpPr/>
                <p:nvPr/>
              </p:nvSpPr>
              <p:spPr>
                <a:xfrm>
                  <a:off x="2604240" y="407736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pic>
              <p:nvPicPr>
                <p:cNvPr id="1092" name="그림 4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2608200" y="332388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93" name="CustomShape 27"/>
                <p:cNvSpPr/>
                <p:nvPr/>
              </p:nvSpPr>
              <p:spPr>
                <a:xfrm>
                  <a:off x="2610000" y="426888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sp>
              <p:nvSpPr>
                <p:cNvPr id="1094" name="CustomShape 28"/>
                <p:cNvSpPr/>
                <p:nvPr/>
              </p:nvSpPr>
              <p:spPr>
                <a:xfrm>
                  <a:off x="2610000" y="444888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</p:grpSp>
          <p:grpSp>
            <p:nvGrpSpPr>
              <p:cNvPr id="1095" name="Group 29"/>
              <p:cNvGrpSpPr/>
              <p:nvPr/>
            </p:nvGrpSpPr>
            <p:grpSpPr>
              <a:xfrm>
                <a:off x="4096440" y="3329640"/>
                <a:ext cx="1351800" cy="1235880"/>
                <a:chOff x="4096440" y="3329640"/>
                <a:chExt cx="1351800" cy="1235880"/>
              </a:xfrm>
            </p:grpSpPr>
            <p:sp>
              <p:nvSpPr>
                <p:cNvPr id="1096" name="CustomShape 30"/>
                <p:cNvSpPr/>
                <p:nvPr/>
              </p:nvSpPr>
              <p:spPr>
                <a:xfrm flipV="1">
                  <a:off x="4096440" y="4420440"/>
                  <a:ext cx="8175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097" name="CustomShape 31"/>
                <p:cNvSpPr/>
                <p:nvPr/>
              </p:nvSpPr>
              <p:spPr>
                <a:xfrm>
                  <a:off x="4110120" y="408312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pic>
              <p:nvPicPr>
                <p:cNvPr id="1098" name="그림 4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114080" y="332964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99" name="CustomShape 32"/>
                <p:cNvSpPr/>
                <p:nvPr/>
              </p:nvSpPr>
              <p:spPr>
                <a:xfrm>
                  <a:off x="4115880" y="427464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sp>
              <p:nvSpPr>
                <p:cNvPr id="1100" name="CustomShape 33"/>
                <p:cNvSpPr/>
                <p:nvPr/>
              </p:nvSpPr>
              <p:spPr>
                <a:xfrm>
                  <a:off x="4115880" y="445464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</p:grpSp>
          <p:grpSp>
            <p:nvGrpSpPr>
              <p:cNvPr id="1101" name="Group 34"/>
              <p:cNvGrpSpPr/>
              <p:nvPr/>
            </p:nvGrpSpPr>
            <p:grpSpPr>
              <a:xfrm>
                <a:off x="2620440" y="5145120"/>
                <a:ext cx="1351800" cy="1235880"/>
                <a:chOff x="2620440" y="5145120"/>
                <a:chExt cx="1351800" cy="1235880"/>
              </a:xfrm>
            </p:grpSpPr>
            <p:sp>
              <p:nvSpPr>
                <p:cNvPr id="1102" name="CustomShape 35"/>
                <p:cNvSpPr/>
                <p:nvPr/>
              </p:nvSpPr>
              <p:spPr>
                <a:xfrm flipV="1">
                  <a:off x="2620440" y="6235920"/>
                  <a:ext cx="8175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103" name="CustomShape 36"/>
                <p:cNvSpPr/>
                <p:nvPr/>
              </p:nvSpPr>
              <p:spPr>
                <a:xfrm>
                  <a:off x="2634120" y="58986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pic>
              <p:nvPicPr>
                <p:cNvPr id="1104" name="그림 4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2638080" y="514512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05" name="CustomShape 37"/>
                <p:cNvSpPr/>
                <p:nvPr/>
              </p:nvSpPr>
              <p:spPr>
                <a:xfrm>
                  <a:off x="2639880" y="60901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sp>
              <p:nvSpPr>
                <p:cNvPr id="1106" name="CustomShape 38"/>
                <p:cNvSpPr/>
                <p:nvPr/>
              </p:nvSpPr>
              <p:spPr>
                <a:xfrm>
                  <a:off x="2639880" y="62701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</p:grpSp>
          <p:grpSp>
            <p:nvGrpSpPr>
              <p:cNvPr id="1107" name="Group 39"/>
              <p:cNvGrpSpPr/>
              <p:nvPr/>
            </p:nvGrpSpPr>
            <p:grpSpPr>
              <a:xfrm>
                <a:off x="4147920" y="5145120"/>
                <a:ext cx="1351800" cy="1235880"/>
                <a:chOff x="4147920" y="5145120"/>
                <a:chExt cx="1351800" cy="1235880"/>
              </a:xfrm>
            </p:grpSpPr>
            <p:sp>
              <p:nvSpPr>
                <p:cNvPr id="1108" name="CustomShape 40"/>
                <p:cNvSpPr/>
                <p:nvPr/>
              </p:nvSpPr>
              <p:spPr>
                <a:xfrm flipV="1">
                  <a:off x="4147920" y="6235920"/>
                  <a:ext cx="81756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440">
                  <a:solidFill>
                    <a:srgbClr val="DC7F0D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109" name="CustomShape 41"/>
                <p:cNvSpPr/>
                <p:nvPr/>
              </p:nvSpPr>
              <p:spPr>
                <a:xfrm>
                  <a:off x="4161600" y="5898600"/>
                  <a:ext cx="1335960" cy="1630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데이터 케이블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pic>
              <p:nvPicPr>
                <p:cNvPr id="1110" name="그림 4"/>
                <p:cNvPicPr/>
                <p:nvPr/>
              </p:nvPicPr>
              <p:blipFill>
                <a:blip r:embed="rId2"/>
                <a:stretch/>
              </p:blipFill>
              <p:spPr>
                <a:xfrm>
                  <a:off x="4165560" y="5145120"/>
                  <a:ext cx="1334160" cy="7225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11" name="CustomShape 42"/>
                <p:cNvSpPr/>
                <p:nvPr/>
              </p:nvSpPr>
              <p:spPr>
                <a:xfrm>
                  <a:off x="4167360" y="6090120"/>
                  <a:ext cx="36072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IT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  <p:sp>
              <p:nvSpPr>
                <p:cNvPr id="1112" name="CustomShape 43"/>
                <p:cNvSpPr/>
                <p:nvPr/>
              </p:nvSpPr>
              <p:spPr>
                <a:xfrm>
                  <a:off x="4167360" y="6270120"/>
                  <a:ext cx="536760" cy="110880"/>
                </a:xfrm>
                <a:prstGeom prst="rect">
                  <a:avLst/>
                </a:prstGeom>
                <a:solidFill>
                  <a:schemeClr val="lt1"/>
                </a:solidFill>
                <a:ln w="126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0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57%</a:t>
                  </a:r>
                  <a:endParaRPr lang="en-US" sz="1000" b="0" strike="noStrike" spc="-1">
                    <a:latin typeface="Noto Sans CJK JP"/>
                  </a:endParaRPr>
                </a:p>
              </p:txBody>
            </p:sp>
          </p:grpSp>
        </p:grpSp>
        <p:sp>
          <p:nvSpPr>
            <p:cNvPr id="1113" name="CustomShape 44"/>
            <p:cNvSpPr/>
            <p:nvPr/>
          </p:nvSpPr>
          <p:spPr>
            <a:xfrm>
              <a:off x="2608200" y="1448640"/>
              <a:ext cx="11804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IT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114" name="CustomShape 45"/>
            <p:cNvSpPr/>
            <p:nvPr/>
          </p:nvSpPr>
          <p:spPr>
            <a:xfrm>
              <a:off x="2634120" y="4630680"/>
              <a:ext cx="11840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가전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115" name="CustomShape 46"/>
            <p:cNvSpPr/>
            <p:nvPr/>
          </p:nvSpPr>
          <p:spPr>
            <a:xfrm>
              <a:off x="2318760" y="14968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116" name="CustomShape 47"/>
            <p:cNvSpPr/>
            <p:nvPr/>
          </p:nvSpPr>
          <p:spPr>
            <a:xfrm>
              <a:off x="2511360" y="1937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117" name="CustomShape 48"/>
            <p:cNvSpPr/>
            <p:nvPr/>
          </p:nvSpPr>
          <p:spPr>
            <a:xfrm>
              <a:off x="2412720" y="28627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8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0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1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22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123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124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125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126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127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1128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0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1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132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3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34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35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6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137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8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39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40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1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142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3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44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45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6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147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8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49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50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1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152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3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54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55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6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1157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58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59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160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161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2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1163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164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165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6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9" name="Table 4"/>
          <p:cNvGraphicFramePr/>
          <p:nvPr/>
        </p:nvGraphicFramePr>
        <p:xfrm>
          <a:off x="8509680" y="1289880"/>
          <a:ext cx="3531600" cy="53208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87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95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1차 셀렉트 박스에 따른 2차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선택한 내용에 맞게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및 달성 투자율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0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70" name="CustomShape 5"/>
          <p:cNvSpPr/>
          <p:nvPr/>
        </p:nvSpPr>
        <p:spPr>
          <a:xfrm>
            <a:off x="189360" y="127296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1" name="CustomShape 6"/>
          <p:cNvSpPr/>
          <p:nvPr/>
        </p:nvSpPr>
        <p:spPr>
          <a:xfrm>
            <a:off x="2359440" y="1359720"/>
            <a:ext cx="354528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2" name="CustomShape 7"/>
          <p:cNvSpPr/>
          <p:nvPr/>
        </p:nvSpPr>
        <p:spPr>
          <a:xfrm>
            <a:off x="4088160" y="1901160"/>
            <a:ext cx="1704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73" name="Group 8"/>
          <p:cNvGrpSpPr/>
          <p:nvPr/>
        </p:nvGrpSpPr>
        <p:grpSpPr>
          <a:xfrm>
            <a:off x="2648160" y="2134440"/>
            <a:ext cx="1351800" cy="1235880"/>
            <a:chOff x="2648160" y="2134440"/>
            <a:chExt cx="1351800" cy="1235880"/>
          </a:xfrm>
        </p:grpSpPr>
        <p:sp>
          <p:nvSpPr>
            <p:cNvPr id="1174" name="CustomShape 9"/>
            <p:cNvSpPr/>
            <p:nvPr/>
          </p:nvSpPr>
          <p:spPr>
            <a:xfrm flipV="1">
              <a:off x="2648160" y="3225240"/>
              <a:ext cx="817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5" name="CustomShape 10"/>
            <p:cNvSpPr/>
            <p:nvPr/>
          </p:nvSpPr>
          <p:spPr>
            <a:xfrm>
              <a:off x="2661840" y="288792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176" name="그림 4"/>
            <p:cNvPicPr/>
            <p:nvPr/>
          </p:nvPicPr>
          <p:blipFill>
            <a:blip r:embed="rId2"/>
            <a:stretch/>
          </p:blipFill>
          <p:spPr>
            <a:xfrm>
              <a:off x="2665800" y="21344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77" name="CustomShape 11"/>
            <p:cNvSpPr/>
            <p:nvPr/>
          </p:nvSpPr>
          <p:spPr>
            <a:xfrm>
              <a:off x="2667600" y="307944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178" name="CustomShape 12"/>
            <p:cNvSpPr/>
            <p:nvPr/>
          </p:nvSpPr>
          <p:spPr>
            <a:xfrm>
              <a:off x="2667600" y="325944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1179" name="Group 13"/>
          <p:cNvGrpSpPr/>
          <p:nvPr/>
        </p:nvGrpSpPr>
        <p:grpSpPr>
          <a:xfrm>
            <a:off x="4189320" y="2134440"/>
            <a:ext cx="1351800" cy="1235880"/>
            <a:chOff x="4189320" y="2134440"/>
            <a:chExt cx="1351800" cy="1235880"/>
          </a:xfrm>
        </p:grpSpPr>
        <p:sp>
          <p:nvSpPr>
            <p:cNvPr id="1180" name="CustomShape 14"/>
            <p:cNvSpPr/>
            <p:nvPr/>
          </p:nvSpPr>
          <p:spPr>
            <a:xfrm flipV="1">
              <a:off x="4189320" y="3225240"/>
              <a:ext cx="817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1" name="CustomShape 15"/>
            <p:cNvSpPr/>
            <p:nvPr/>
          </p:nvSpPr>
          <p:spPr>
            <a:xfrm>
              <a:off x="4203000" y="288792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182" name="그림 4"/>
            <p:cNvPicPr/>
            <p:nvPr/>
          </p:nvPicPr>
          <p:blipFill>
            <a:blip r:embed="rId2"/>
            <a:stretch/>
          </p:blipFill>
          <p:spPr>
            <a:xfrm>
              <a:off x="4206960" y="21344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3" name="CustomShape 16"/>
            <p:cNvSpPr/>
            <p:nvPr/>
          </p:nvSpPr>
          <p:spPr>
            <a:xfrm>
              <a:off x="4208760" y="307944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184" name="CustomShape 17"/>
            <p:cNvSpPr/>
            <p:nvPr/>
          </p:nvSpPr>
          <p:spPr>
            <a:xfrm>
              <a:off x="4208760" y="325944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1185" name="Group 18"/>
          <p:cNvGrpSpPr/>
          <p:nvPr/>
        </p:nvGrpSpPr>
        <p:grpSpPr>
          <a:xfrm>
            <a:off x="2648160" y="3554640"/>
            <a:ext cx="1351800" cy="1235880"/>
            <a:chOff x="2648160" y="3554640"/>
            <a:chExt cx="1351800" cy="1235880"/>
          </a:xfrm>
        </p:grpSpPr>
        <p:sp>
          <p:nvSpPr>
            <p:cNvPr id="1186" name="CustomShape 19"/>
            <p:cNvSpPr/>
            <p:nvPr/>
          </p:nvSpPr>
          <p:spPr>
            <a:xfrm flipV="1">
              <a:off x="2648160" y="4645440"/>
              <a:ext cx="817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7" name="CustomShape 20"/>
            <p:cNvSpPr/>
            <p:nvPr/>
          </p:nvSpPr>
          <p:spPr>
            <a:xfrm>
              <a:off x="2661840" y="430812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188" name="그림 4"/>
            <p:cNvPicPr/>
            <p:nvPr/>
          </p:nvPicPr>
          <p:blipFill>
            <a:blip r:embed="rId2"/>
            <a:stretch/>
          </p:blipFill>
          <p:spPr>
            <a:xfrm>
              <a:off x="2665800" y="35546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9" name="CustomShape 21"/>
            <p:cNvSpPr/>
            <p:nvPr/>
          </p:nvSpPr>
          <p:spPr>
            <a:xfrm>
              <a:off x="2667600" y="449964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190" name="CustomShape 22"/>
            <p:cNvSpPr/>
            <p:nvPr/>
          </p:nvSpPr>
          <p:spPr>
            <a:xfrm>
              <a:off x="2667600" y="467964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1191" name="Group 23"/>
          <p:cNvGrpSpPr/>
          <p:nvPr/>
        </p:nvGrpSpPr>
        <p:grpSpPr>
          <a:xfrm>
            <a:off x="4189320" y="3560040"/>
            <a:ext cx="1351800" cy="1236240"/>
            <a:chOff x="4189320" y="3560040"/>
            <a:chExt cx="1351800" cy="1236240"/>
          </a:xfrm>
        </p:grpSpPr>
        <p:sp>
          <p:nvSpPr>
            <p:cNvPr id="1192" name="CustomShape 24"/>
            <p:cNvSpPr/>
            <p:nvPr/>
          </p:nvSpPr>
          <p:spPr>
            <a:xfrm flipV="1">
              <a:off x="4189320" y="4650840"/>
              <a:ext cx="817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3" name="CustomShape 25"/>
            <p:cNvSpPr/>
            <p:nvPr/>
          </p:nvSpPr>
          <p:spPr>
            <a:xfrm>
              <a:off x="4203000" y="431388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194" name="그림 4"/>
            <p:cNvPicPr/>
            <p:nvPr/>
          </p:nvPicPr>
          <p:blipFill>
            <a:blip r:embed="rId2"/>
            <a:stretch/>
          </p:blipFill>
          <p:spPr>
            <a:xfrm>
              <a:off x="4206960" y="356004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5" name="CustomShape 26"/>
            <p:cNvSpPr/>
            <p:nvPr/>
          </p:nvSpPr>
          <p:spPr>
            <a:xfrm>
              <a:off x="4208760" y="450540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196" name="CustomShape 27"/>
            <p:cNvSpPr/>
            <p:nvPr/>
          </p:nvSpPr>
          <p:spPr>
            <a:xfrm>
              <a:off x="4208760" y="468540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1197" name="Group 28"/>
          <p:cNvGrpSpPr/>
          <p:nvPr/>
        </p:nvGrpSpPr>
        <p:grpSpPr>
          <a:xfrm>
            <a:off x="2648160" y="4942080"/>
            <a:ext cx="1351800" cy="1235880"/>
            <a:chOff x="2648160" y="4942080"/>
            <a:chExt cx="1351800" cy="1235880"/>
          </a:xfrm>
        </p:grpSpPr>
        <p:sp>
          <p:nvSpPr>
            <p:cNvPr id="1198" name="CustomShape 29"/>
            <p:cNvSpPr/>
            <p:nvPr/>
          </p:nvSpPr>
          <p:spPr>
            <a:xfrm flipV="1">
              <a:off x="2648160" y="6032880"/>
              <a:ext cx="817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9" name="CustomShape 30"/>
            <p:cNvSpPr/>
            <p:nvPr/>
          </p:nvSpPr>
          <p:spPr>
            <a:xfrm>
              <a:off x="2661840" y="569556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200" name="그림 4"/>
            <p:cNvPicPr/>
            <p:nvPr/>
          </p:nvPicPr>
          <p:blipFill>
            <a:blip r:embed="rId2"/>
            <a:stretch/>
          </p:blipFill>
          <p:spPr>
            <a:xfrm>
              <a:off x="2665800" y="494208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1" name="CustomShape 31"/>
            <p:cNvSpPr/>
            <p:nvPr/>
          </p:nvSpPr>
          <p:spPr>
            <a:xfrm>
              <a:off x="2667600" y="588708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202" name="CustomShape 32"/>
            <p:cNvSpPr/>
            <p:nvPr/>
          </p:nvSpPr>
          <p:spPr>
            <a:xfrm>
              <a:off x="2667600" y="606708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1203" name="Group 33"/>
          <p:cNvGrpSpPr/>
          <p:nvPr/>
        </p:nvGrpSpPr>
        <p:grpSpPr>
          <a:xfrm>
            <a:off x="4189320" y="4942080"/>
            <a:ext cx="1351800" cy="1235880"/>
            <a:chOff x="4189320" y="4942080"/>
            <a:chExt cx="1351800" cy="1235880"/>
          </a:xfrm>
        </p:grpSpPr>
        <p:sp>
          <p:nvSpPr>
            <p:cNvPr id="1204" name="CustomShape 34"/>
            <p:cNvSpPr/>
            <p:nvPr/>
          </p:nvSpPr>
          <p:spPr>
            <a:xfrm flipV="1">
              <a:off x="4189320" y="6032880"/>
              <a:ext cx="817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5" name="CustomShape 35"/>
            <p:cNvSpPr/>
            <p:nvPr/>
          </p:nvSpPr>
          <p:spPr>
            <a:xfrm>
              <a:off x="4203000" y="5695560"/>
              <a:ext cx="1335960" cy="16308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206" name="그림 4"/>
            <p:cNvPicPr/>
            <p:nvPr/>
          </p:nvPicPr>
          <p:blipFill>
            <a:blip r:embed="rId2"/>
            <a:stretch/>
          </p:blipFill>
          <p:spPr>
            <a:xfrm>
              <a:off x="4206960" y="4942080"/>
              <a:ext cx="1334160" cy="722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7" name="CustomShape 36"/>
            <p:cNvSpPr/>
            <p:nvPr/>
          </p:nvSpPr>
          <p:spPr>
            <a:xfrm>
              <a:off x="4208760" y="5887080"/>
              <a:ext cx="36072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208" name="CustomShape 37"/>
            <p:cNvSpPr/>
            <p:nvPr/>
          </p:nvSpPr>
          <p:spPr>
            <a:xfrm>
              <a:off x="4208760" y="6067080"/>
              <a:ext cx="536760" cy="11088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1209" name="CustomShape 38"/>
          <p:cNvSpPr/>
          <p:nvPr/>
        </p:nvSpPr>
        <p:spPr>
          <a:xfrm>
            <a:off x="2319840" y="1564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210" name="CustomShape 39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211" name="CustomShape 40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212" name="CustomShape 41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213" name="CustomShape 42"/>
          <p:cNvSpPr/>
          <p:nvPr/>
        </p:nvSpPr>
        <p:spPr>
          <a:xfrm>
            <a:off x="2539080" y="14896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14" name="CustomShape 43"/>
          <p:cNvSpPr/>
          <p:nvPr/>
        </p:nvSpPr>
        <p:spPr>
          <a:xfrm rot="5400000">
            <a:off x="3645360" y="155916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44"/>
          <p:cNvSpPr/>
          <p:nvPr/>
        </p:nvSpPr>
        <p:spPr>
          <a:xfrm rot="10161000">
            <a:off x="2996640" y="1942560"/>
            <a:ext cx="315000" cy="161244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216" name="Table 45"/>
          <p:cNvGraphicFramePr/>
          <p:nvPr/>
        </p:nvGraphicFramePr>
        <p:xfrm>
          <a:off x="121680" y="379116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217" name="CustomShape 46"/>
          <p:cNvSpPr/>
          <p:nvPr/>
        </p:nvSpPr>
        <p:spPr>
          <a:xfrm>
            <a:off x="2494080" y="365364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3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0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1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22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223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224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5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26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227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228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1229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1230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1231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2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3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4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5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6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7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8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39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40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1241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1242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1243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1244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45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46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47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0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1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52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53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1254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55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56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57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58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1259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1260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1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2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1263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4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65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66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67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68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269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70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71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72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73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274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5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7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8" name="Table 4"/>
          <p:cNvGraphicFramePr/>
          <p:nvPr/>
        </p:nvGraphicFramePr>
        <p:xfrm>
          <a:off x="8509680" y="1289880"/>
          <a:ext cx="3531600" cy="50695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9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결제 화면으로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8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232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79" name="CustomShape 5"/>
          <p:cNvSpPr/>
          <p:nvPr/>
        </p:nvSpPr>
        <p:spPr>
          <a:xfrm>
            <a:off x="147960" y="1271880"/>
            <a:ext cx="8031600" cy="5349240"/>
          </a:xfrm>
          <a:prstGeom prst="rect">
            <a:avLst/>
          </a:prstGeom>
          <a:noFill/>
          <a:ln w="1260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0" name="CustomShape 6"/>
          <p:cNvSpPr/>
          <p:nvPr/>
        </p:nvSpPr>
        <p:spPr>
          <a:xfrm>
            <a:off x="298440" y="1359720"/>
            <a:ext cx="370152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1" name="CustomShape 7"/>
          <p:cNvSpPr/>
          <p:nvPr/>
        </p:nvSpPr>
        <p:spPr>
          <a:xfrm>
            <a:off x="488520" y="1488240"/>
            <a:ext cx="3263400" cy="105552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 프로젝트 대표 이미지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82" name="CustomShape 8"/>
          <p:cNvSpPr/>
          <p:nvPr/>
        </p:nvSpPr>
        <p:spPr>
          <a:xfrm>
            <a:off x="1211400" y="2683800"/>
            <a:ext cx="1719360" cy="339120"/>
          </a:xfrm>
          <a:prstGeom prst="rect">
            <a:avLst/>
          </a:prstGeom>
          <a:solidFill>
            <a:srgbClr val="DC7F0D"/>
          </a:solidFill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투자하기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283" name="CustomShape 9"/>
          <p:cNvSpPr/>
          <p:nvPr/>
        </p:nvSpPr>
        <p:spPr>
          <a:xfrm flipV="1">
            <a:off x="498240" y="5289840"/>
            <a:ext cx="1342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4" name="CustomShape 10"/>
          <p:cNvSpPr/>
          <p:nvPr/>
        </p:nvSpPr>
        <p:spPr>
          <a:xfrm>
            <a:off x="530280" y="5343840"/>
            <a:ext cx="583200" cy="182520"/>
          </a:xfrm>
          <a:prstGeom prst="rect">
            <a:avLst/>
          </a:prstGeom>
          <a:solidFill>
            <a:schemeClr val="l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57%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85" name="CustomShape 11"/>
          <p:cNvSpPr/>
          <p:nvPr/>
        </p:nvSpPr>
        <p:spPr>
          <a:xfrm>
            <a:off x="498240" y="317052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이름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86" name="CustomShape 12"/>
          <p:cNvSpPr/>
          <p:nvPr/>
        </p:nvSpPr>
        <p:spPr>
          <a:xfrm>
            <a:off x="498240" y="360720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업체명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87" name="CustomShape 13"/>
          <p:cNvSpPr/>
          <p:nvPr/>
        </p:nvSpPr>
        <p:spPr>
          <a:xfrm>
            <a:off x="498240" y="404388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펀딩 받을 목표 금액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88" name="CustomShape 14"/>
          <p:cNvSpPr/>
          <p:nvPr/>
        </p:nvSpPr>
        <p:spPr>
          <a:xfrm>
            <a:off x="498240" y="448056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진행 기간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89" name="CustomShape 15"/>
          <p:cNvSpPr/>
          <p:nvPr/>
        </p:nvSpPr>
        <p:spPr>
          <a:xfrm>
            <a:off x="498240" y="491724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현재 펀딩 받은 금액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0" name="CustomShape 16"/>
          <p:cNvSpPr/>
          <p:nvPr/>
        </p:nvSpPr>
        <p:spPr>
          <a:xfrm>
            <a:off x="498240" y="557208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고유 주소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1" name="CustomShape 17"/>
          <p:cNvSpPr/>
          <p:nvPr/>
        </p:nvSpPr>
        <p:spPr>
          <a:xfrm>
            <a:off x="498240" y="6008760"/>
            <a:ext cx="325188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키워드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2" name="CustomShape 18"/>
          <p:cNvSpPr/>
          <p:nvPr/>
        </p:nvSpPr>
        <p:spPr>
          <a:xfrm>
            <a:off x="4174200" y="1359720"/>
            <a:ext cx="370152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3" name="CustomShape 19"/>
          <p:cNvSpPr/>
          <p:nvPr/>
        </p:nvSpPr>
        <p:spPr>
          <a:xfrm>
            <a:off x="4858200" y="2863800"/>
            <a:ext cx="1164600" cy="543240"/>
          </a:xfrm>
          <a:prstGeom prst="rect">
            <a:avLst/>
          </a:prstGeom>
          <a:solidFill>
            <a:srgbClr val="DC7F0D"/>
          </a:solidFill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관심 프로젝트</a:t>
            </a:r>
            <a:endParaRPr lang="en-US" sz="12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등록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1294" name="CustomShape 20"/>
          <p:cNvSpPr/>
          <p:nvPr/>
        </p:nvSpPr>
        <p:spPr>
          <a:xfrm>
            <a:off x="6150960" y="2863800"/>
            <a:ext cx="1164600" cy="543240"/>
          </a:xfrm>
          <a:prstGeom prst="rect">
            <a:avLst/>
          </a:prstGeom>
          <a:solidFill>
            <a:srgbClr val="DC7F0D"/>
          </a:solidFill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</a:t>
            </a:r>
            <a:endParaRPr lang="en-US" sz="12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하기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1295" name="CustomShape 21"/>
          <p:cNvSpPr/>
          <p:nvPr/>
        </p:nvSpPr>
        <p:spPr>
          <a:xfrm>
            <a:off x="4368600" y="1507680"/>
            <a:ext cx="334980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카테고리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6" name="CustomShape 22"/>
          <p:cNvSpPr/>
          <p:nvPr/>
        </p:nvSpPr>
        <p:spPr>
          <a:xfrm>
            <a:off x="4368600" y="1944360"/>
            <a:ext cx="334980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문의 가능 번호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7" name="CustomShape 23"/>
          <p:cNvSpPr/>
          <p:nvPr/>
        </p:nvSpPr>
        <p:spPr>
          <a:xfrm>
            <a:off x="4368600" y="2381040"/>
            <a:ext cx="3349800" cy="27756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사업자 등록 번호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8" name="CustomShape 24"/>
          <p:cNvSpPr/>
          <p:nvPr/>
        </p:nvSpPr>
        <p:spPr>
          <a:xfrm>
            <a:off x="4367880" y="3576600"/>
            <a:ext cx="3350160" cy="133992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세부 동영상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299" name="CustomShape 25"/>
          <p:cNvSpPr/>
          <p:nvPr/>
        </p:nvSpPr>
        <p:spPr>
          <a:xfrm>
            <a:off x="4368600" y="5056200"/>
            <a:ext cx="3350160" cy="1232640"/>
          </a:xfrm>
          <a:prstGeom prst="rect">
            <a:avLst/>
          </a:prstGeom>
          <a:noFill/>
          <a:ln w="2844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프로젝트 세부 이미지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00" name="CustomShape 26"/>
          <p:cNvSpPr/>
          <p:nvPr/>
        </p:nvSpPr>
        <p:spPr>
          <a:xfrm>
            <a:off x="962640" y="2699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01" name="CustomShape 27"/>
          <p:cNvSpPr/>
          <p:nvPr/>
        </p:nvSpPr>
        <p:spPr>
          <a:xfrm>
            <a:off x="298440" y="5056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02" name="CustomShape 28"/>
          <p:cNvSpPr/>
          <p:nvPr/>
        </p:nvSpPr>
        <p:spPr>
          <a:xfrm>
            <a:off x="298440" y="5572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03" name="CustomShape 29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04" name="CustomShape 30"/>
          <p:cNvSpPr/>
          <p:nvPr/>
        </p:nvSpPr>
        <p:spPr>
          <a:xfrm>
            <a:off x="4593960" y="2973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05" name="CustomShape 31"/>
          <p:cNvSpPr/>
          <p:nvPr/>
        </p:nvSpPr>
        <p:spPr>
          <a:xfrm>
            <a:off x="5949720" y="2973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9" name="Table 4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10" name="Group 5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311" name="CustomShape 6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tx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12" name="Group 7"/>
            <p:cNvGrpSpPr/>
            <p:nvPr/>
          </p:nvGrpSpPr>
          <p:grpSpPr>
            <a:xfrm>
              <a:off x="235800" y="1359720"/>
              <a:ext cx="3701520" cy="5163840"/>
              <a:chOff x="235800" y="1359720"/>
              <a:chExt cx="3701520" cy="5163840"/>
            </a:xfrm>
          </p:grpSpPr>
          <p:sp>
            <p:nvSpPr>
              <p:cNvPr id="1313" name="CustomShape 8"/>
              <p:cNvSpPr/>
              <p:nvPr/>
            </p:nvSpPr>
            <p:spPr>
              <a:xfrm>
                <a:off x="235800" y="1359720"/>
                <a:ext cx="3701520" cy="5163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4" name="CustomShape 9"/>
              <p:cNvSpPr/>
              <p:nvPr/>
            </p:nvSpPr>
            <p:spPr>
              <a:xfrm>
                <a:off x="323640" y="1445400"/>
                <a:ext cx="3468240" cy="66312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프로젝트 세부 내용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1315" name="CustomShape 10"/>
              <p:cNvSpPr/>
              <p:nvPr/>
            </p:nvSpPr>
            <p:spPr>
              <a:xfrm>
                <a:off x="323640" y="2203560"/>
                <a:ext cx="3468240" cy="73620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환불 정책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1316" name="CustomShape 11"/>
              <p:cNvSpPr/>
              <p:nvPr/>
            </p:nvSpPr>
            <p:spPr>
              <a:xfrm>
                <a:off x="325080" y="3089880"/>
                <a:ext cx="3466800" cy="119052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17" name="CustomShape 12"/>
              <p:cNvSpPr/>
              <p:nvPr/>
            </p:nvSpPr>
            <p:spPr>
              <a:xfrm>
                <a:off x="456120" y="3206880"/>
                <a:ext cx="572040" cy="498600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맑은 고딕"/>
                    <a:ea typeface="DejaVu Sans"/>
                  </a:rPr>
                  <a:t>ID</a:t>
                </a:r>
                <a:endParaRPr lang="en-US" sz="1400" b="0" strike="noStrike" spc="-1">
                  <a:latin typeface="Noto Sans CJK JP"/>
                </a:endParaRPr>
              </a:p>
            </p:txBody>
          </p:sp>
          <p:sp>
            <p:nvSpPr>
              <p:cNvPr id="1318" name="CustomShape 13"/>
              <p:cNvSpPr/>
              <p:nvPr/>
            </p:nvSpPr>
            <p:spPr>
              <a:xfrm>
                <a:off x="1088640" y="3155040"/>
                <a:ext cx="2599200" cy="6267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의견 입력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1319" name="CustomShape 14"/>
              <p:cNvSpPr/>
              <p:nvPr/>
            </p:nvSpPr>
            <p:spPr>
              <a:xfrm>
                <a:off x="2651040" y="3882240"/>
                <a:ext cx="1037160" cy="357840"/>
              </a:xfrm>
              <a:prstGeom prst="rect">
                <a:avLst/>
              </a:prstGeom>
              <a:solidFill>
                <a:srgbClr val="DC7F0D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Malgun Gothic"/>
                    <a:ea typeface="Malgun Gothic"/>
                  </a:rPr>
                  <a:t>등록</a:t>
                </a:r>
                <a:endParaRPr lang="en-US" sz="1400" b="0" strike="noStrike" spc="-1">
                  <a:latin typeface="Noto Sans CJK JP"/>
                </a:endParaRPr>
              </a:p>
            </p:txBody>
          </p:sp>
          <p:sp>
            <p:nvSpPr>
              <p:cNvPr id="1320" name="CustomShape 15"/>
              <p:cNvSpPr/>
              <p:nvPr/>
            </p:nvSpPr>
            <p:spPr>
              <a:xfrm>
                <a:off x="325080" y="4362840"/>
                <a:ext cx="3466800" cy="1455120"/>
              </a:xfrm>
              <a:prstGeom prst="rect">
                <a:avLst/>
              </a:prstGeom>
              <a:noFill/>
              <a:ln w="1908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1" name="CustomShape 16"/>
              <p:cNvSpPr/>
              <p:nvPr/>
            </p:nvSpPr>
            <p:spPr>
              <a:xfrm>
                <a:off x="439560" y="4452840"/>
                <a:ext cx="3248640" cy="804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22" name="CustomShape 17"/>
              <p:cNvSpPr/>
              <p:nvPr/>
            </p:nvSpPr>
            <p:spPr>
              <a:xfrm>
                <a:off x="439560" y="5337360"/>
                <a:ext cx="324864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1323" name="CustomShape 18"/>
              <p:cNvSpPr/>
              <p:nvPr/>
            </p:nvSpPr>
            <p:spPr>
              <a:xfrm>
                <a:off x="466200" y="4606920"/>
                <a:ext cx="572040" cy="483840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 b="0" strike="noStrike" spc="-1">
                    <a:solidFill>
                      <a:srgbClr val="FFFFFF"/>
                    </a:solidFill>
                    <a:latin typeface="맑은 고딕"/>
                    <a:ea typeface="DejaVu Sans"/>
                  </a:rPr>
                  <a:t>HT</a:t>
                </a:r>
                <a:endParaRPr lang="en-US" sz="1200" b="0" strike="noStrike" spc="-1">
                  <a:latin typeface="Noto Sans CJK JP"/>
                </a:endParaRPr>
              </a:p>
            </p:txBody>
          </p:sp>
          <p:sp>
            <p:nvSpPr>
              <p:cNvPr id="1324" name="CustomShape 19"/>
              <p:cNvSpPr/>
              <p:nvPr/>
            </p:nvSpPr>
            <p:spPr>
              <a:xfrm>
                <a:off x="1088640" y="4523760"/>
                <a:ext cx="2495520" cy="6213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얘들 BTS급 맞나염?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1325" name="CustomShape 20"/>
              <p:cNvSpPr/>
              <p:nvPr/>
            </p:nvSpPr>
            <p:spPr>
              <a:xfrm>
                <a:off x="745920" y="5425560"/>
                <a:ext cx="290160" cy="140040"/>
              </a:xfrm>
              <a:prstGeom prst="bentConnector3">
                <a:avLst>
                  <a:gd name="adj1" fmla="val 0"/>
                </a:avLst>
              </a:prstGeom>
              <a:noFill/>
              <a:ln w="28440">
                <a:solidFill>
                  <a:srgbClr val="DC7F0D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326" name="CustomShape 21"/>
          <p:cNvSpPr/>
          <p:nvPr/>
        </p:nvSpPr>
        <p:spPr>
          <a:xfrm>
            <a:off x="108000" y="24098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27" name="CustomShape 22"/>
          <p:cNvSpPr/>
          <p:nvPr/>
        </p:nvSpPr>
        <p:spPr>
          <a:xfrm>
            <a:off x="288000" y="3294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28" name="CustomShape 23"/>
          <p:cNvSpPr/>
          <p:nvPr/>
        </p:nvSpPr>
        <p:spPr>
          <a:xfrm>
            <a:off x="1028880" y="3294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29" name="CustomShape 24"/>
          <p:cNvSpPr/>
          <p:nvPr/>
        </p:nvSpPr>
        <p:spPr>
          <a:xfrm>
            <a:off x="373680" y="5355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30" name="CustomShape 25"/>
          <p:cNvSpPr/>
          <p:nvPr/>
        </p:nvSpPr>
        <p:spPr>
          <a:xfrm>
            <a:off x="2499840" y="3900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31" name="CustomShape 26"/>
          <p:cNvSpPr/>
          <p:nvPr/>
        </p:nvSpPr>
        <p:spPr>
          <a:xfrm>
            <a:off x="378000" y="4403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2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4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35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36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37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38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39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1340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1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42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43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44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45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46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347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48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49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50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51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52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3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user_m_ht_report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56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57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58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59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60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1361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2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63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64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65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66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67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368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69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70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71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72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73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74" name="CustomShape 22"/>
          <p:cNvSpPr/>
          <p:nvPr/>
        </p:nvSpPr>
        <p:spPr>
          <a:xfrm>
            <a:off x="829440" y="1364400"/>
            <a:ext cx="3760920" cy="51638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5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admin_ht_statistics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통계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7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8" name="Table 4"/>
          <p:cNvGraphicFramePr/>
          <p:nvPr/>
        </p:nvGraphicFramePr>
        <p:xfrm>
          <a:off x="8509680" y="1289880"/>
          <a:ext cx="3531600" cy="1562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요일별 방문자수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카테고리별 상품 개수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카테고리별 투자 금액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가장 많이 검색 된 키워드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79" name="Group 5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1380" name="CustomShape 6"/>
            <p:cNvSpPr/>
            <p:nvPr/>
          </p:nvSpPr>
          <p:spPr>
            <a:xfrm>
              <a:off x="4174200" y="5718960"/>
              <a:ext cx="3432960" cy="2919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CustomShape 7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CustomShape 8"/>
            <p:cNvSpPr/>
            <p:nvPr/>
          </p:nvSpPr>
          <p:spPr>
            <a:xfrm>
              <a:off x="498600" y="1361160"/>
              <a:ext cx="1320840" cy="4683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통계관리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1383" name="Line 9"/>
            <p:cNvSpPr/>
            <p:nvPr/>
          </p:nvSpPr>
          <p:spPr>
            <a:xfrm>
              <a:off x="498600" y="1922400"/>
              <a:ext cx="7460640" cy="360"/>
            </a:xfrm>
            <a:prstGeom prst="line">
              <a:avLst/>
            </a:prstGeom>
            <a:ln w="3816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84" name="그림 2"/>
            <p:cNvPicPr/>
            <p:nvPr/>
          </p:nvPicPr>
          <p:blipFill>
            <a:blip r:embed="rId2"/>
            <a:stretch/>
          </p:blipFill>
          <p:spPr>
            <a:xfrm>
              <a:off x="1049760" y="2208960"/>
              <a:ext cx="6247800" cy="1737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85" name="그림 3"/>
            <p:cNvPicPr/>
            <p:nvPr/>
          </p:nvPicPr>
          <p:blipFill>
            <a:blip r:embed="rId3"/>
            <a:stretch/>
          </p:blipFill>
          <p:spPr>
            <a:xfrm>
              <a:off x="1049760" y="4175280"/>
              <a:ext cx="6247800" cy="177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86" name="CustomShape 10"/>
            <p:cNvSpPr/>
            <p:nvPr/>
          </p:nvSpPr>
          <p:spPr>
            <a:xfrm>
              <a:off x="898560" y="200880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1387" name="CustomShape 11"/>
            <p:cNvSpPr/>
            <p:nvPr/>
          </p:nvSpPr>
          <p:spPr>
            <a:xfrm>
              <a:off x="898560" y="401760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1388" name="CustomShape 12"/>
          <p:cNvSpPr/>
          <p:nvPr/>
        </p:nvSpPr>
        <p:spPr>
          <a:xfrm>
            <a:off x="916560" y="6150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89" name="CustomShape 13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90" name="CustomShape 14"/>
          <p:cNvSpPr/>
          <p:nvPr/>
        </p:nvSpPr>
        <p:spPr>
          <a:xfrm>
            <a:off x="1381680" y="6150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91" name="CustomShape 15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admin_ht_payment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현황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4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5" name="Table 4"/>
          <p:cNvGraphicFramePr/>
          <p:nvPr/>
        </p:nvGraphicFramePr>
        <p:xfrm>
          <a:off x="8451360" y="686880"/>
          <a:ext cx="3531600" cy="65570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상태별 조회를 위한 셀렉트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진행중, 진행완료, 결제대기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일괄 처리를 위한 체크박스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제목 행의 체크박스 선택시 모든 항목에 체크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 시 프로젝트 팝업으로 상세 페이지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달성 여부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실패 or 성공, 목표 달성률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처리 방법 선택을 위한 셀렉트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-결제완료, 결제보류, 재심사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처리 방법 일괄 선택을 위한 셀렉트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결제완료, 결제보류, 재심사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체크박스에 체크된 항목 일괄 처리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처리 완료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체크박스에 선택된 항목을 지정된 처리 방법으로 처리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96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7" name="CustomShape 6"/>
          <p:cNvSpPr/>
          <p:nvPr/>
        </p:nvSpPr>
        <p:spPr>
          <a:xfrm>
            <a:off x="6395760" y="601164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398" name="CustomShape 7"/>
          <p:cNvSpPr/>
          <p:nvPr/>
        </p:nvSpPr>
        <p:spPr>
          <a:xfrm>
            <a:off x="498600" y="1361160"/>
            <a:ext cx="1320840" cy="4683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결제관리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399" name="Line 8"/>
          <p:cNvSpPr/>
          <p:nvPr/>
        </p:nvSpPr>
        <p:spPr>
          <a:xfrm>
            <a:off x="498600" y="1983960"/>
            <a:ext cx="7460640" cy="360"/>
          </a:xfrm>
          <a:prstGeom prst="line">
            <a:avLst/>
          </a:prstGeom>
          <a:ln w="3816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00" name="Table 9"/>
          <p:cNvGraphicFramePr/>
          <p:nvPr/>
        </p:nvGraphicFramePr>
        <p:xfrm>
          <a:off x="498600" y="2736360"/>
          <a:ext cx="7460280" cy="3880440"/>
        </p:xfrm>
        <a:graphic>
          <a:graphicData uri="http://schemas.openxmlformats.org/drawingml/2006/table">
            <a:tbl>
              <a:tblPr/>
              <a:tblGrid>
                <a:gridCol w="371520"/>
                <a:gridCol w="1283400"/>
                <a:gridCol w="984600"/>
                <a:gridCol w="2549520"/>
                <a:gridCol w="1125360"/>
                <a:gridCol w="1145880"/>
              </a:tblGrid>
              <a:tr h="3294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프로젝트번호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메이커ID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프로젝트 제목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달성여부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3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처리방법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4226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X0201001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ezenSH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대박 아이돌 앨범 투자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4226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S0204036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ezenKB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코로나 바이러스 완전박멸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</a:tbl>
          </a:graphicData>
        </a:graphic>
      </p:graphicFrame>
      <p:grpSp>
        <p:nvGrpSpPr>
          <p:cNvPr id="1401" name="Group 10"/>
          <p:cNvGrpSpPr/>
          <p:nvPr/>
        </p:nvGrpSpPr>
        <p:grpSpPr>
          <a:xfrm>
            <a:off x="6870960" y="3153600"/>
            <a:ext cx="1036800" cy="277560"/>
            <a:chOff x="6870960" y="3153600"/>
            <a:chExt cx="1036800" cy="277560"/>
          </a:xfrm>
        </p:grpSpPr>
        <p:sp>
          <p:nvSpPr>
            <p:cNvPr id="1402" name="CustomShape 11"/>
            <p:cNvSpPr/>
            <p:nvPr/>
          </p:nvSpPr>
          <p:spPr>
            <a:xfrm>
              <a:off x="6870960" y="315360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처리방법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403" name="CustomShape 12"/>
            <p:cNvSpPr/>
            <p:nvPr/>
          </p:nvSpPr>
          <p:spPr>
            <a:xfrm rot="10800000">
              <a:off x="7641360" y="320652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04" name="CustomShape 13"/>
          <p:cNvSpPr/>
          <p:nvPr/>
        </p:nvSpPr>
        <p:spPr>
          <a:xfrm>
            <a:off x="562680" y="27781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4"/>
          <p:cNvSpPr/>
          <p:nvPr/>
        </p:nvSpPr>
        <p:spPr>
          <a:xfrm>
            <a:off x="562680" y="31597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5"/>
          <p:cNvSpPr/>
          <p:nvPr/>
        </p:nvSpPr>
        <p:spPr>
          <a:xfrm>
            <a:off x="562680" y="350964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7" name="CustomShape 16"/>
          <p:cNvSpPr/>
          <p:nvPr/>
        </p:nvSpPr>
        <p:spPr>
          <a:xfrm>
            <a:off x="562680" y="387720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8" name="CustomShape 17"/>
          <p:cNvSpPr/>
          <p:nvPr/>
        </p:nvSpPr>
        <p:spPr>
          <a:xfrm>
            <a:off x="562680" y="424116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9" name="CustomShape 18"/>
          <p:cNvSpPr/>
          <p:nvPr/>
        </p:nvSpPr>
        <p:spPr>
          <a:xfrm>
            <a:off x="562680" y="46123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0" name="CustomShape 19"/>
          <p:cNvSpPr/>
          <p:nvPr/>
        </p:nvSpPr>
        <p:spPr>
          <a:xfrm>
            <a:off x="565200" y="49705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1" name="CustomShape 20"/>
          <p:cNvSpPr/>
          <p:nvPr/>
        </p:nvSpPr>
        <p:spPr>
          <a:xfrm>
            <a:off x="562680" y="53521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2" name="CustomShape 21"/>
          <p:cNvSpPr/>
          <p:nvPr/>
        </p:nvSpPr>
        <p:spPr>
          <a:xfrm>
            <a:off x="5737320" y="315972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203% 성공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413" name="CustomShape 22"/>
          <p:cNvSpPr/>
          <p:nvPr/>
        </p:nvSpPr>
        <p:spPr>
          <a:xfrm>
            <a:off x="5746320" y="349740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67% 실패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414" name="CustomShape 23"/>
          <p:cNvSpPr/>
          <p:nvPr/>
        </p:nvSpPr>
        <p:spPr>
          <a:xfrm rot="5400000">
            <a:off x="572760" y="27892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5" name="CustomShape 24"/>
          <p:cNvSpPr/>
          <p:nvPr/>
        </p:nvSpPr>
        <p:spPr>
          <a:xfrm>
            <a:off x="347400" y="2581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16" name="CustomShape 25"/>
          <p:cNvSpPr/>
          <p:nvPr/>
        </p:nvSpPr>
        <p:spPr>
          <a:xfrm>
            <a:off x="2970360" y="3121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17" name="CustomShape 26"/>
          <p:cNvSpPr/>
          <p:nvPr/>
        </p:nvSpPr>
        <p:spPr>
          <a:xfrm>
            <a:off x="5529960" y="31410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18" name="CustomShape 27"/>
          <p:cNvSpPr/>
          <p:nvPr/>
        </p:nvSpPr>
        <p:spPr>
          <a:xfrm>
            <a:off x="6639840" y="31208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19" name="CustomShape 28"/>
          <p:cNvSpPr/>
          <p:nvPr/>
        </p:nvSpPr>
        <p:spPr>
          <a:xfrm>
            <a:off x="1055160" y="2216880"/>
            <a:ext cx="1203840" cy="322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현재상태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420" name="CustomShape 29"/>
          <p:cNvSpPr/>
          <p:nvPr/>
        </p:nvSpPr>
        <p:spPr>
          <a:xfrm rot="10800000">
            <a:off x="2393280" y="2643120"/>
            <a:ext cx="200160" cy="17316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1" name="CustomShape 30"/>
          <p:cNvSpPr/>
          <p:nvPr/>
        </p:nvSpPr>
        <p:spPr>
          <a:xfrm>
            <a:off x="803160" y="22168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422" name="Group 31"/>
          <p:cNvGrpSpPr/>
          <p:nvPr/>
        </p:nvGrpSpPr>
        <p:grpSpPr>
          <a:xfrm>
            <a:off x="6868440" y="3502800"/>
            <a:ext cx="1036800" cy="277560"/>
            <a:chOff x="6868440" y="3502800"/>
            <a:chExt cx="1036800" cy="277560"/>
          </a:xfrm>
        </p:grpSpPr>
        <p:sp>
          <p:nvSpPr>
            <p:cNvPr id="1423" name="CustomShape 32"/>
            <p:cNvSpPr/>
            <p:nvPr/>
          </p:nvSpPr>
          <p:spPr>
            <a:xfrm>
              <a:off x="6868440" y="350280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처리방법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424" name="CustomShape 33"/>
            <p:cNvSpPr/>
            <p:nvPr/>
          </p:nvSpPr>
          <p:spPr>
            <a:xfrm rot="10800000">
              <a:off x="7638840" y="355572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25" name="Group 34"/>
          <p:cNvGrpSpPr/>
          <p:nvPr/>
        </p:nvGrpSpPr>
        <p:grpSpPr>
          <a:xfrm>
            <a:off x="5029920" y="6077880"/>
            <a:ext cx="1036800" cy="277560"/>
            <a:chOff x="5029920" y="6077880"/>
            <a:chExt cx="1036800" cy="277560"/>
          </a:xfrm>
        </p:grpSpPr>
        <p:sp>
          <p:nvSpPr>
            <p:cNvPr id="1426" name="CustomShape 35"/>
            <p:cNvSpPr/>
            <p:nvPr/>
          </p:nvSpPr>
          <p:spPr>
            <a:xfrm>
              <a:off x="5029920" y="607788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처리방법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1427" name="CustomShape 36"/>
            <p:cNvSpPr/>
            <p:nvPr/>
          </p:nvSpPr>
          <p:spPr>
            <a:xfrm rot="10800000">
              <a:off x="5800320" y="613080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28" name="CustomShape 37"/>
          <p:cNvSpPr/>
          <p:nvPr/>
        </p:nvSpPr>
        <p:spPr>
          <a:xfrm>
            <a:off x="4703400" y="7837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29" name="CustomShape 3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30" name="CustomShape 3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31" name="CustomShape 40"/>
          <p:cNvSpPr/>
          <p:nvPr/>
        </p:nvSpPr>
        <p:spPr>
          <a:xfrm>
            <a:off x="4790520" y="6069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32" name="CustomShape 4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33" name="CustomShape 4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34" name="CustomShape 43"/>
          <p:cNvSpPr/>
          <p:nvPr/>
        </p:nvSpPr>
        <p:spPr>
          <a:xfrm>
            <a:off x="6203160" y="6056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43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프로젝트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3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440" name="Table 6"/>
          <p:cNvGraphicFramePr/>
          <p:nvPr/>
        </p:nvGraphicFramePr>
        <p:xfrm>
          <a:off x="8509680" y="1289880"/>
          <a:ext cx="3531600" cy="60159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일괄 처리를 위한 체크박스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제목 행의 체크박스 선택시 모든 신고글에 체크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신고자가 등록한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신고글 화면 팝업창으로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첨부파일의 등록 유무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첨부파일이 있는 경우, 클릭시 첨부파일 팝업창에 내용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신고글 처리 방법을 선택하는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-반려처리, 프로젝트 삭제, 프로젝트 제제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 된 항목의 일괄 처리 방법을 서낵하는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-반려처리, 프로젝트 삭제, 프로젝트 제제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 된 신고 프로젝트를 선택된 처리 방법으로 처리완료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41" name="CustomShape 7"/>
          <p:cNvSpPr/>
          <p:nvPr/>
        </p:nvSpPr>
        <p:spPr>
          <a:xfrm>
            <a:off x="6395760" y="601164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처리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42" name="CustomShape 8"/>
          <p:cNvSpPr/>
          <p:nvPr/>
        </p:nvSpPr>
        <p:spPr>
          <a:xfrm>
            <a:off x="498600" y="1361160"/>
            <a:ext cx="1320840" cy="4683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신고관리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1443" name="Line 9"/>
          <p:cNvSpPr/>
          <p:nvPr/>
        </p:nvSpPr>
        <p:spPr>
          <a:xfrm>
            <a:off x="498600" y="1983960"/>
            <a:ext cx="7460640" cy="360"/>
          </a:xfrm>
          <a:prstGeom prst="line">
            <a:avLst/>
          </a:prstGeom>
          <a:ln w="38160">
            <a:solidFill>
              <a:srgbClr val="DC7F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44" name="Table 10"/>
          <p:cNvGraphicFramePr/>
          <p:nvPr/>
        </p:nvGraphicFramePr>
        <p:xfrm>
          <a:off x="498600" y="2191320"/>
          <a:ext cx="7460280" cy="5005080"/>
        </p:xfrm>
        <a:graphic>
          <a:graphicData uri="http://schemas.openxmlformats.org/drawingml/2006/table">
            <a:tbl>
              <a:tblPr/>
              <a:tblGrid>
                <a:gridCol w="371520"/>
                <a:gridCol w="1283400"/>
                <a:gridCol w="984600"/>
                <a:gridCol w="2549520"/>
                <a:gridCol w="1125360"/>
                <a:gridCol w="1145880"/>
              </a:tblGrid>
              <a:tr h="4226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등록일자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신고자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제목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첨부파일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처리방법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4226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20200204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ezenHT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너무 비싸서 투자 못함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4226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20200201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ezenYS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메이커가 못생김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</a:tbl>
          </a:graphicData>
        </a:graphic>
      </p:graphicFrame>
      <p:grpSp>
        <p:nvGrpSpPr>
          <p:cNvPr id="1445" name="Group 11"/>
          <p:cNvGrpSpPr/>
          <p:nvPr/>
        </p:nvGrpSpPr>
        <p:grpSpPr>
          <a:xfrm>
            <a:off x="6870960" y="2608200"/>
            <a:ext cx="1036800" cy="277560"/>
            <a:chOff x="6870960" y="2608200"/>
            <a:chExt cx="1036800" cy="277560"/>
          </a:xfrm>
        </p:grpSpPr>
        <p:sp>
          <p:nvSpPr>
            <p:cNvPr id="1446" name="CustomShape 12"/>
            <p:cNvSpPr/>
            <p:nvPr/>
          </p:nvSpPr>
          <p:spPr>
            <a:xfrm>
              <a:off x="6870960" y="260820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CustomShape 13"/>
            <p:cNvSpPr/>
            <p:nvPr/>
          </p:nvSpPr>
          <p:spPr>
            <a:xfrm rot="10800000">
              <a:off x="7641360" y="266112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8" name="CustomShape 14"/>
          <p:cNvSpPr/>
          <p:nvPr/>
        </p:nvSpPr>
        <p:spPr>
          <a:xfrm>
            <a:off x="562680" y="22330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15"/>
          <p:cNvSpPr/>
          <p:nvPr/>
        </p:nvSpPr>
        <p:spPr>
          <a:xfrm>
            <a:off x="562680" y="26146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0" name="CustomShape 16"/>
          <p:cNvSpPr/>
          <p:nvPr/>
        </p:nvSpPr>
        <p:spPr>
          <a:xfrm>
            <a:off x="562680" y="296460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17"/>
          <p:cNvSpPr/>
          <p:nvPr/>
        </p:nvSpPr>
        <p:spPr>
          <a:xfrm>
            <a:off x="562680" y="333216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2" name="CustomShape 18"/>
          <p:cNvSpPr/>
          <p:nvPr/>
        </p:nvSpPr>
        <p:spPr>
          <a:xfrm>
            <a:off x="562680" y="36961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3" name="CustomShape 19"/>
          <p:cNvSpPr/>
          <p:nvPr/>
        </p:nvSpPr>
        <p:spPr>
          <a:xfrm>
            <a:off x="562680" y="40672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4" name="CustomShape 20"/>
          <p:cNvSpPr/>
          <p:nvPr/>
        </p:nvSpPr>
        <p:spPr>
          <a:xfrm>
            <a:off x="565200" y="442548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21"/>
          <p:cNvSpPr/>
          <p:nvPr/>
        </p:nvSpPr>
        <p:spPr>
          <a:xfrm>
            <a:off x="562680" y="480672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6" name="CustomShape 22"/>
          <p:cNvSpPr/>
          <p:nvPr/>
        </p:nvSpPr>
        <p:spPr>
          <a:xfrm>
            <a:off x="562680" y="515484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23"/>
          <p:cNvSpPr/>
          <p:nvPr/>
        </p:nvSpPr>
        <p:spPr>
          <a:xfrm>
            <a:off x="565200" y="5528160"/>
            <a:ext cx="245520" cy="26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58" name="Group 24"/>
          <p:cNvGrpSpPr/>
          <p:nvPr/>
        </p:nvGrpSpPr>
        <p:grpSpPr>
          <a:xfrm>
            <a:off x="5157000" y="6068520"/>
            <a:ext cx="1036800" cy="277560"/>
            <a:chOff x="5157000" y="6068520"/>
            <a:chExt cx="1036800" cy="277560"/>
          </a:xfrm>
        </p:grpSpPr>
        <p:sp>
          <p:nvSpPr>
            <p:cNvPr id="1459" name="CustomShape 25"/>
            <p:cNvSpPr/>
            <p:nvPr/>
          </p:nvSpPr>
          <p:spPr>
            <a:xfrm>
              <a:off x="5157000" y="606852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CustomShape 26"/>
            <p:cNvSpPr/>
            <p:nvPr/>
          </p:nvSpPr>
          <p:spPr>
            <a:xfrm rot="10800000">
              <a:off x="5927400" y="612144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61" name="CustomShape 27"/>
          <p:cNvSpPr/>
          <p:nvPr/>
        </p:nvSpPr>
        <p:spPr>
          <a:xfrm>
            <a:off x="5746320" y="261468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x.jpg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462" name="Group 28"/>
          <p:cNvGrpSpPr/>
          <p:nvPr/>
        </p:nvGrpSpPr>
        <p:grpSpPr>
          <a:xfrm>
            <a:off x="6870960" y="2945880"/>
            <a:ext cx="1036800" cy="277560"/>
            <a:chOff x="6870960" y="2945880"/>
            <a:chExt cx="1036800" cy="277560"/>
          </a:xfrm>
        </p:grpSpPr>
        <p:sp>
          <p:nvSpPr>
            <p:cNvPr id="1463" name="CustomShape 29"/>
            <p:cNvSpPr/>
            <p:nvPr/>
          </p:nvSpPr>
          <p:spPr>
            <a:xfrm>
              <a:off x="6870960" y="2945880"/>
              <a:ext cx="103680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CustomShape 30"/>
            <p:cNvSpPr/>
            <p:nvPr/>
          </p:nvSpPr>
          <p:spPr>
            <a:xfrm rot="10800000">
              <a:off x="7641360" y="299880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65" name="CustomShape 31"/>
          <p:cNvSpPr/>
          <p:nvPr/>
        </p:nvSpPr>
        <p:spPr>
          <a:xfrm>
            <a:off x="5746320" y="2952360"/>
            <a:ext cx="987840" cy="2714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없음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66" name="CustomShape 32"/>
          <p:cNvSpPr/>
          <p:nvPr/>
        </p:nvSpPr>
        <p:spPr>
          <a:xfrm rot="5400000">
            <a:off x="572760" y="224424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7" name="CustomShape 33"/>
          <p:cNvSpPr/>
          <p:nvPr/>
        </p:nvSpPr>
        <p:spPr>
          <a:xfrm>
            <a:off x="354960" y="20412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68" name="CustomShape 34"/>
          <p:cNvSpPr/>
          <p:nvPr/>
        </p:nvSpPr>
        <p:spPr>
          <a:xfrm>
            <a:off x="2965680" y="23598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69" name="CustomShape 35"/>
          <p:cNvSpPr/>
          <p:nvPr/>
        </p:nvSpPr>
        <p:spPr>
          <a:xfrm>
            <a:off x="5544000" y="2409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70" name="CustomShape 36"/>
          <p:cNvSpPr/>
          <p:nvPr/>
        </p:nvSpPr>
        <p:spPr>
          <a:xfrm>
            <a:off x="6356880" y="5906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71" name="CustomShape 37"/>
          <p:cNvSpPr/>
          <p:nvPr/>
        </p:nvSpPr>
        <p:spPr>
          <a:xfrm>
            <a:off x="6674400" y="2421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72" name="CustomShape 38"/>
          <p:cNvSpPr/>
          <p:nvPr/>
        </p:nvSpPr>
        <p:spPr>
          <a:xfrm>
            <a:off x="4994280" y="58888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47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147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user_a_sh_main_1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9" name="Table 4"/>
          <p:cNvGraphicFramePr/>
          <p:nvPr/>
        </p:nvGraphicFramePr>
        <p:xfrm>
          <a:off x="8509680" y="1289880"/>
          <a:ext cx="3531600" cy="31867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이벤트 제목 삽입, X 버튼 클릭시 닫힘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자동 배너 이미지 변경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채팅창 표시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로그인/회원가입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로그인/회원가입 페이지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80" name="CustomShape 5"/>
          <p:cNvSpPr/>
          <p:nvPr/>
        </p:nvSpPr>
        <p:spPr>
          <a:xfrm>
            <a:off x="239760" y="127044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1" name="CustomShape 6"/>
          <p:cNvSpPr/>
          <p:nvPr/>
        </p:nvSpPr>
        <p:spPr>
          <a:xfrm>
            <a:off x="2786040" y="1472040"/>
            <a:ext cx="2774880" cy="35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이벤트 제목</a:t>
            </a:r>
            <a:endParaRPr lang="en-US" sz="1000" b="0" strike="noStrike" spc="-1">
              <a:latin typeface="Noto Sans CJK JP"/>
            </a:endParaRPr>
          </a:p>
        </p:txBody>
      </p:sp>
      <p:pic>
        <p:nvPicPr>
          <p:cNvPr id="1482" name="그림 16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4617720" y="1588320"/>
            <a:ext cx="123840" cy="123840"/>
          </a:xfrm>
          <a:prstGeom prst="rect">
            <a:avLst/>
          </a:prstGeom>
          <a:ln>
            <a:noFill/>
          </a:ln>
        </p:spPr>
      </p:pic>
      <p:sp>
        <p:nvSpPr>
          <p:cNvPr id="1483" name="CustomShape 7"/>
          <p:cNvSpPr/>
          <p:nvPr/>
        </p:nvSpPr>
        <p:spPr>
          <a:xfrm>
            <a:off x="2786040" y="1829160"/>
            <a:ext cx="2765520" cy="312120"/>
          </a:xfrm>
          <a:prstGeom prst="rect">
            <a:avLst/>
          </a:prstGeom>
          <a:solidFill>
            <a:schemeClr val="bg1"/>
          </a:solidFill>
          <a:ln w="648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4" name="그림 7"/>
          <p:cNvPicPr/>
          <p:nvPr/>
        </p:nvPicPr>
        <p:blipFill>
          <a:blip r:embed="rId3"/>
          <a:stretch/>
        </p:blipFill>
        <p:spPr>
          <a:xfrm>
            <a:off x="4931640" y="1877040"/>
            <a:ext cx="213480" cy="216360"/>
          </a:xfrm>
          <a:prstGeom prst="rect">
            <a:avLst/>
          </a:prstGeom>
          <a:ln>
            <a:noFill/>
          </a:ln>
        </p:spPr>
      </p:pic>
      <p:sp>
        <p:nvSpPr>
          <p:cNvPr id="1485" name="CustomShape 8"/>
          <p:cNvSpPr/>
          <p:nvPr/>
        </p:nvSpPr>
        <p:spPr>
          <a:xfrm>
            <a:off x="2786040" y="2142000"/>
            <a:ext cx="2765520" cy="312120"/>
          </a:xfrm>
          <a:prstGeom prst="rect">
            <a:avLst/>
          </a:prstGeom>
          <a:solidFill>
            <a:schemeClr val="bg1"/>
          </a:solidFill>
          <a:ln w="648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6" name="CustomShape 9"/>
          <p:cNvSpPr/>
          <p:nvPr/>
        </p:nvSpPr>
        <p:spPr>
          <a:xfrm>
            <a:off x="2954520" y="2203560"/>
            <a:ext cx="44244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추천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487" name="CustomShape 10"/>
          <p:cNvSpPr/>
          <p:nvPr/>
        </p:nvSpPr>
        <p:spPr>
          <a:xfrm>
            <a:off x="3473640" y="2193840"/>
            <a:ext cx="56952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488" name="CustomShape 11"/>
          <p:cNvSpPr/>
          <p:nvPr/>
        </p:nvSpPr>
        <p:spPr>
          <a:xfrm>
            <a:off x="4087800" y="2193840"/>
            <a:ext cx="60732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489" name="CustomShape 12"/>
          <p:cNvSpPr/>
          <p:nvPr/>
        </p:nvSpPr>
        <p:spPr>
          <a:xfrm>
            <a:off x="4739400" y="2193840"/>
            <a:ext cx="597600" cy="232560"/>
          </a:xfrm>
          <a:prstGeom prst="rect">
            <a:avLst/>
          </a:prstGeom>
          <a:solidFill>
            <a:schemeClr val="bg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더보기</a:t>
            </a:r>
            <a:endParaRPr lang="en-US" sz="1000" b="0" strike="noStrike" spc="-1">
              <a:latin typeface="Noto Sans CJK JP"/>
            </a:endParaRPr>
          </a:p>
        </p:txBody>
      </p:sp>
      <p:pic>
        <p:nvPicPr>
          <p:cNvPr id="1490" name="그림 28"/>
          <p:cNvPicPr/>
          <p:nvPr/>
        </p:nvPicPr>
        <p:blipFill>
          <a:blip r:embed="rId4"/>
          <a:stretch/>
        </p:blipFill>
        <p:spPr>
          <a:xfrm>
            <a:off x="5219640" y="1837080"/>
            <a:ext cx="267840" cy="264240"/>
          </a:xfrm>
          <a:prstGeom prst="rect">
            <a:avLst/>
          </a:prstGeom>
          <a:ln>
            <a:noFill/>
          </a:ln>
        </p:spPr>
      </p:pic>
      <p:sp>
        <p:nvSpPr>
          <p:cNvPr id="1491" name="CustomShape 13"/>
          <p:cNvSpPr/>
          <p:nvPr/>
        </p:nvSpPr>
        <p:spPr>
          <a:xfrm>
            <a:off x="2790000" y="2446200"/>
            <a:ext cx="2765520" cy="1284840"/>
          </a:xfrm>
          <a:prstGeom prst="rect">
            <a:avLst/>
          </a:prstGeom>
          <a:solidFill>
            <a:schemeClr val="bg1">
              <a:lumMod val="85000"/>
            </a:schemeClr>
          </a:solidFill>
          <a:ln w="6480">
            <a:solidFill>
              <a:schemeClr val="bg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슬라이드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492" name="CustomShape 14"/>
          <p:cNvSpPr/>
          <p:nvPr/>
        </p:nvSpPr>
        <p:spPr>
          <a:xfrm>
            <a:off x="2786040" y="147204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493" name="Group 15"/>
          <p:cNvGrpSpPr/>
          <p:nvPr/>
        </p:nvGrpSpPr>
        <p:grpSpPr>
          <a:xfrm>
            <a:off x="3018240" y="4276440"/>
            <a:ext cx="1109160" cy="1172880"/>
            <a:chOff x="3018240" y="4276440"/>
            <a:chExt cx="1109160" cy="1172880"/>
          </a:xfrm>
        </p:grpSpPr>
        <p:grpSp>
          <p:nvGrpSpPr>
            <p:cNvPr id="1494" name="Group 16"/>
            <p:cNvGrpSpPr/>
            <p:nvPr/>
          </p:nvGrpSpPr>
          <p:grpSpPr>
            <a:xfrm>
              <a:off x="3018960" y="4276440"/>
              <a:ext cx="1108440" cy="1172880"/>
              <a:chOff x="3018960" y="4276440"/>
              <a:chExt cx="1108440" cy="1172880"/>
            </a:xfrm>
          </p:grpSpPr>
          <p:sp>
            <p:nvSpPr>
              <p:cNvPr id="1495" name="CustomShape 17"/>
              <p:cNvSpPr/>
              <p:nvPr/>
            </p:nvSpPr>
            <p:spPr>
              <a:xfrm>
                <a:off x="3018960" y="48589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496" name="CustomShape 18"/>
              <p:cNvSpPr/>
              <p:nvPr/>
            </p:nvSpPr>
            <p:spPr>
              <a:xfrm>
                <a:off x="3018960" y="42764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497" name="Group 19"/>
            <p:cNvGrpSpPr/>
            <p:nvPr/>
          </p:nvGrpSpPr>
          <p:grpSpPr>
            <a:xfrm>
              <a:off x="3018240" y="4276440"/>
              <a:ext cx="1109160" cy="590760"/>
              <a:chOff x="3018240" y="4276440"/>
              <a:chExt cx="1109160" cy="590760"/>
            </a:xfrm>
          </p:grpSpPr>
          <p:sp>
            <p:nvSpPr>
              <p:cNvPr id="1498" name="Line 20"/>
              <p:cNvSpPr/>
              <p:nvPr/>
            </p:nvSpPr>
            <p:spPr>
              <a:xfrm>
                <a:off x="3018240" y="427644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499" name="Line 21"/>
              <p:cNvSpPr/>
              <p:nvPr/>
            </p:nvSpPr>
            <p:spPr>
              <a:xfrm flipH="1">
                <a:off x="3018240" y="427644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00" name="Group 22"/>
          <p:cNvGrpSpPr/>
          <p:nvPr/>
        </p:nvGrpSpPr>
        <p:grpSpPr>
          <a:xfrm>
            <a:off x="4251240" y="4276440"/>
            <a:ext cx="1109160" cy="1172880"/>
            <a:chOff x="4251240" y="4276440"/>
            <a:chExt cx="1109160" cy="1172880"/>
          </a:xfrm>
        </p:grpSpPr>
        <p:grpSp>
          <p:nvGrpSpPr>
            <p:cNvPr id="1501" name="Group 23"/>
            <p:cNvGrpSpPr/>
            <p:nvPr/>
          </p:nvGrpSpPr>
          <p:grpSpPr>
            <a:xfrm>
              <a:off x="4251240" y="4276440"/>
              <a:ext cx="1108440" cy="1172880"/>
              <a:chOff x="4251240" y="4276440"/>
              <a:chExt cx="1108440" cy="1172880"/>
            </a:xfrm>
          </p:grpSpPr>
          <p:sp>
            <p:nvSpPr>
              <p:cNvPr id="1502" name="CustomShape 24"/>
              <p:cNvSpPr/>
              <p:nvPr/>
            </p:nvSpPr>
            <p:spPr>
              <a:xfrm>
                <a:off x="4251240" y="48589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03" name="CustomShape 25"/>
              <p:cNvSpPr/>
              <p:nvPr/>
            </p:nvSpPr>
            <p:spPr>
              <a:xfrm>
                <a:off x="4251240" y="42764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04" name="Group 26"/>
            <p:cNvGrpSpPr/>
            <p:nvPr/>
          </p:nvGrpSpPr>
          <p:grpSpPr>
            <a:xfrm>
              <a:off x="4251240" y="4276440"/>
              <a:ext cx="1109160" cy="590760"/>
              <a:chOff x="4251240" y="4276440"/>
              <a:chExt cx="1109160" cy="590760"/>
            </a:xfrm>
          </p:grpSpPr>
          <p:sp>
            <p:nvSpPr>
              <p:cNvPr id="1505" name="Line 27"/>
              <p:cNvSpPr/>
              <p:nvPr/>
            </p:nvSpPr>
            <p:spPr>
              <a:xfrm>
                <a:off x="4251240" y="427644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06" name="Line 28"/>
              <p:cNvSpPr/>
              <p:nvPr/>
            </p:nvSpPr>
            <p:spPr>
              <a:xfrm flipH="1">
                <a:off x="4251240" y="427644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07" name="CustomShape 29"/>
          <p:cNvSpPr/>
          <p:nvPr/>
        </p:nvSpPr>
        <p:spPr>
          <a:xfrm>
            <a:off x="2967480" y="3945600"/>
            <a:ext cx="910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추천 프로젝트</a:t>
            </a:r>
            <a:endParaRPr lang="en-US" sz="1000" b="0" strike="noStrike" spc="-1">
              <a:latin typeface="Noto Sans CJK JP"/>
            </a:endParaRPr>
          </a:p>
        </p:txBody>
      </p:sp>
      <p:pic>
        <p:nvPicPr>
          <p:cNvPr id="1508" name="그림 11"/>
          <p:cNvPicPr/>
          <p:nvPr/>
        </p:nvPicPr>
        <p:blipFill>
          <a:blip r:embed="rId5"/>
          <a:stretch/>
        </p:blipFill>
        <p:spPr>
          <a:xfrm>
            <a:off x="2923920" y="5576400"/>
            <a:ext cx="2563560" cy="672840"/>
          </a:xfrm>
          <a:prstGeom prst="rect">
            <a:avLst/>
          </a:prstGeom>
          <a:ln>
            <a:noFill/>
          </a:ln>
        </p:spPr>
      </p:pic>
      <p:sp>
        <p:nvSpPr>
          <p:cNvPr id="1509" name="CustomShape 30"/>
          <p:cNvSpPr/>
          <p:nvPr/>
        </p:nvSpPr>
        <p:spPr>
          <a:xfrm>
            <a:off x="4916880" y="12704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510" name="CustomShape 31"/>
          <p:cNvSpPr/>
          <p:nvPr/>
        </p:nvSpPr>
        <p:spPr>
          <a:xfrm>
            <a:off x="3170880" y="2930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511" name="CustomShape 32"/>
          <p:cNvSpPr/>
          <p:nvPr/>
        </p:nvSpPr>
        <p:spPr>
          <a:xfrm>
            <a:off x="5190480" y="496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512" name="CustomShape 33"/>
          <p:cNvSpPr/>
          <p:nvPr/>
        </p:nvSpPr>
        <p:spPr>
          <a:xfrm>
            <a:off x="5484600" y="19389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1513" name="그림 12"/>
          <p:cNvPicPr/>
          <p:nvPr/>
        </p:nvPicPr>
        <p:blipFill>
          <a:blip r:embed="rId6"/>
          <a:stretch/>
        </p:blipFill>
        <p:spPr>
          <a:xfrm>
            <a:off x="2887200" y="1879920"/>
            <a:ext cx="970920" cy="218520"/>
          </a:xfrm>
          <a:prstGeom prst="rect">
            <a:avLst/>
          </a:prstGeom>
          <a:ln>
            <a:noFill/>
          </a:ln>
        </p:spPr>
      </p:pic>
      <p:grpSp>
        <p:nvGrpSpPr>
          <p:cNvPr id="1514" name="Group 34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515" name="CustomShape 35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6" name="CustomShape 36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user_a_sh_main_2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0" name="Table 4"/>
          <p:cNvGraphicFramePr/>
          <p:nvPr/>
        </p:nvGraphicFramePr>
        <p:xfrm>
          <a:off x="8509680" y="128988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리워드 프로젝트 페이지 연결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투자 프로젝트 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21" name="CustomShape 5"/>
          <p:cNvSpPr/>
          <p:nvPr/>
        </p:nvSpPr>
        <p:spPr>
          <a:xfrm>
            <a:off x="298800" y="130392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22" name="Group 6"/>
          <p:cNvGrpSpPr/>
          <p:nvPr/>
        </p:nvGrpSpPr>
        <p:grpSpPr>
          <a:xfrm>
            <a:off x="3018240" y="2691360"/>
            <a:ext cx="1109160" cy="1172880"/>
            <a:chOff x="3018240" y="2691360"/>
            <a:chExt cx="1109160" cy="1172880"/>
          </a:xfrm>
        </p:grpSpPr>
        <p:grpSp>
          <p:nvGrpSpPr>
            <p:cNvPr id="1523" name="Group 7"/>
            <p:cNvGrpSpPr/>
            <p:nvPr/>
          </p:nvGrpSpPr>
          <p:grpSpPr>
            <a:xfrm>
              <a:off x="3018960" y="2691720"/>
              <a:ext cx="1108440" cy="1172520"/>
              <a:chOff x="3018960" y="2691720"/>
              <a:chExt cx="1108440" cy="1172520"/>
            </a:xfrm>
          </p:grpSpPr>
          <p:sp>
            <p:nvSpPr>
              <p:cNvPr id="1524" name="CustomShape 8"/>
              <p:cNvSpPr/>
              <p:nvPr/>
            </p:nvSpPr>
            <p:spPr>
              <a:xfrm>
                <a:off x="3018960" y="32738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25" name="CustomShape 9"/>
              <p:cNvSpPr/>
              <p:nvPr/>
            </p:nvSpPr>
            <p:spPr>
              <a:xfrm>
                <a:off x="3018960" y="26917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26" name="Group 10"/>
            <p:cNvGrpSpPr/>
            <p:nvPr/>
          </p:nvGrpSpPr>
          <p:grpSpPr>
            <a:xfrm>
              <a:off x="3018240" y="2691360"/>
              <a:ext cx="1109160" cy="591120"/>
              <a:chOff x="3018240" y="2691360"/>
              <a:chExt cx="1109160" cy="591120"/>
            </a:xfrm>
          </p:grpSpPr>
          <p:sp>
            <p:nvSpPr>
              <p:cNvPr id="1527" name="Line 11"/>
              <p:cNvSpPr/>
              <p:nvPr/>
            </p:nvSpPr>
            <p:spPr>
              <a:xfrm>
                <a:off x="3018240" y="26913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28" name="Line 12"/>
              <p:cNvSpPr/>
              <p:nvPr/>
            </p:nvSpPr>
            <p:spPr>
              <a:xfrm flipH="1">
                <a:off x="3018240" y="26913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29" name="Group 13"/>
          <p:cNvGrpSpPr/>
          <p:nvPr/>
        </p:nvGrpSpPr>
        <p:grpSpPr>
          <a:xfrm>
            <a:off x="4251240" y="2691360"/>
            <a:ext cx="1109160" cy="1172880"/>
            <a:chOff x="4251240" y="2691360"/>
            <a:chExt cx="1109160" cy="1172880"/>
          </a:xfrm>
        </p:grpSpPr>
        <p:grpSp>
          <p:nvGrpSpPr>
            <p:cNvPr id="1530" name="Group 14"/>
            <p:cNvGrpSpPr/>
            <p:nvPr/>
          </p:nvGrpSpPr>
          <p:grpSpPr>
            <a:xfrm>
              <a:off x="4251240" y="2691720"/>
              <a:ext cx="1108440" cy="1172520"/>
              <a:chOff x="4251240" y="2691720"/>
              <a:chExt cx="1108440" cy="1172520"/>
            </a:xfrm>
          </p:grpSpPr>
          <p:sp>
            <p:nvSpPr>
              <p:cNvPr id="1531" name="CustomShape 15"/>
              <p:cNvSpPr/>
              <p:nvPr/>
            </p:nvSpPr>
            <p:spPr>
              <a:xfrm>
                <a:off x="4251240" y="32738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32" name="CustomShape 16"/>
              <p:cNvSpPr/>
              <p:nvPr/>
            </p:nvSpPr>
            <p:spPr>
              <a:xfrm>
                <a:off x="4251240" y="26917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33" name="Group 17"/>
            <p:cNvGrpSpPr/>
            <p:nvPr/>
          </p:nvGrpSpPr>
          <p:grpSpPr>
            <a:xfrm>
              <a:off x="4251240" y="2691360"/>
              <a:ext cx="1109160" cy="591120"/>
              <a:chOff x="4251240" y="2691360"/>
              <a:chExt cx="1109160" cy="591120"/>
            </a:xfrm>
          </p:grpSpPr>
          <p:sp>
            <p:nvSpPr>
              <p:cNvPr id="1534" name="Line 18"/>
              <p:cNvSpPr/>
              <p:nvPr/>
            </p:nvSpPr>
            <p:spPr>
              <a:xfrm>
                <a:off x="4251240" y="26913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35" name="Line 19"/>
              <p:cNvSpPr/>
              <p:nvPr/>
            </p:nvSpPr>
            <p:spPr>
              <a:xfrm flipH="1">
                <a:off x="4251240" y="26913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36" name="CustomShape 20"/>
          <p:cNvSpPr/>
          <p:nvPr/>
        </p:nvSpPr>
        <p:spPr>
          <a:xfrm>
            <a:off x="2973600" y="2360880"/>
            <a:ext cx="10267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 프로젝트</a:t>
            </a:r>
            <a:endParaRPr lang="en-US" sz="1000" b="0" strike="noStrike" spc="-1">
              <a:latin typeface="Noto Sans CJK JP"/>
            </a:endParaRPr>
          </a:p>
        </p:txBody>
      </p:sp>
      <p:pic>
        <p:nvPicPr>
          <p:cNvPr id="1537" name="그림 3"/>
          <p:cNvPicPr/>
          <p:nvPr/>
        </p:nvPicPr>
        <p:blipFill>
          <a:blip r:embed="rId2"/>
          <a:stretch/>
        </p:blipFill>
        <p:spPr>
          <a:xfrm>
            <a:off x="2923920" y="1480320"/>
            <a:ext cx="2484000" cy="611640"/>
          </a:xfrm>
          <a:prstGeom prst="rect">
            <a:avLst/>
          </a:prstGeom>
          <a:ln>
            <a:noFill/>
          </a:ln>
        </p:spPr>
      </p:pic>
      <p:sp>
        <p:nvSpPr>
          <p:cNvPr id="1538" name="CustomShape 21"/>
          <p:cNvSpPr/>
          <p:nvPr/>
        </p:nvSpPr>
        <p:spPr>
          <a:xfrm>
            <a:off x="3002400" y="5343840"/>
            <a:ext cx="2357280" cy="3038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 프로젝트 더보기</a:t>
            </a:r>
            <a:endParaRPr lang="en-US" sz="900" b="0" strike="noStrike" spc="-1">
              <a:latin typeface="Noto Sans CJK JP"/>
            </a:endParaRPr>
          </a:p>
        </p:txBody>
      </p:sp>
      <p:grpSp>
        <p:nvGrpSpPr>
          <p:cNvPr id="1539" name="Group 22"/>
          <p:cNvGrpSpPr/>
          <p:nvPr/>
        </p:nvGrpSpPr>
        <p:grpSpPr>
          <a:xfrm>
            <a:off x="3018240" y="4008240"/>
            <a:ext cx="1109160" cy="1172880"/>
            <a:chOff x="3018240" y="4008240"/>
            <a:chExt cx="1109160" cy="1172880"/>
          </a:xfrm>
        </p:grpSpPr>
        <p:grpSp>
          <p:nvGrpSpPr>
            <p:cNvPr id="1540" name="Group 23"/>
            <p:cNvGrpSpPr/>
            <p:nvPr/>
          </p:nvGrpSpPr>
          <p:grpSpPr>
            <a:xfrm>
              <a:off x="3018960" y="4008600"/>
              <a:ext cx="1108440" cy="1172520"/>
              <a:chOff x="3018960" y="4008600"/>
              <a:chExt cx="1108440" cy="1172520"/>
            </a:xfrm>
          </p:grpSpPr>
          <p:sp>
            <p:nvSpPr>
              <p:cNvPr id="1541" name="CustomShape 24"/>
              <p:cNvSpPr/>
              <p:nvPr/>
            </p:nvSpPr>
            <p:spPr>
              <a:xfrm>
                <a:off x="3018960" y="45907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42" name="CustomShape 25"/>
              <p:cNvSpPr/>
              <p:nvPr/>
            </p:nvSpPr>
            <p:spPr>
              <a:xfrm>
                <a:off x="3018960" y="40086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43" name="Group 26"/>
            <p:cNvGrpSpPr/>
            <p:nvPr/>
          </p:nvGrpSpPr>
          <p:grpSpPr>
            <a:xfrm>
              <a:off x="3018240" y="4008240"/>
              <a:ext cx="1109160" cy="591120"/>
              <a:chOff x="3018240" y="4008240"/>
              <a:chExt cx="1109160" cy="591120"/>
            </a:xfrm>
          </p:grpSpPr>
          <p:sp>
            <p:nvSpPr>
              <p:cNvPr id="1544" name="Line 27"/>
              <p:cNvSpPr/>
              <p:nvPr/>
            </p:nvSpPr>
            <p:spPr>
              <a:xfrm>
                <a:off x="3018240" y="400824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45" name="Line 28"/>
              <p:cNvSpPr/>
              <p:nvPr/>
            </p:nvSpPr>
            <p:spPr>
              <a:xfrm flipH="1">
                <a:off x="3018240" y="400824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46" name="Group 29"/>
          <p:cNvGrpSpPr/>
          <p:nvPr/>
        </p:nvGrpSpPr>
        <p:grpSpPr>
          <a:xfrm>
            <a:off x="4251240" y="4008240"/>
            <a:ext cx="1109160" cy="1172880"/>
            <a:chOff x="4251240" y="4008240"/>
            <a:chExt cx="1109160" cy="1172880"/>
          </a:xfrm>
        </p:grpSpPr>
        <p:grpSp>
          <p:nvGrpSpPr>
            <p:cNvPr id="1547" name="Group 30"/>
            <p:cNvGrpSpPr/>
            <p:nvPr/>
          </p:nvGrpSpPr>
          <p:grpSpPr>
            <a:xfrm>
              <a:off x="4251240" y="4008600"/>
              <a:ext cx="1108440" cy="1172520"/>
              <a:chOff x="4251240" y="4008600"/>
              <a:chExt cx="1108440" cy="1172520"/>
            </a:xfrm>
          </p:grpSpPr>
          <p:sp>
            <p:nvSpPr>
              <p:cNvPr id="1548" name="CustomShape 31"/>
              <p:cNvSpPr/>
              <p:nvPr/>
            </p:nvSpPr>
            <p:spPr>
              <a:xfrm>
                <a:off x="4251240" y="459072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49" name="CustomShape 32"/>
              <p:cNvSpPr/>
              <p:nvPr/>
            </p:nvSpPr>
            <p:spPr>
              <a:xfrm>
                <a:off x="4251240" y="40086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50" name="Group 33"/>
            <p:cNvGrpSpPr/>
            <p:nvPr/>
          </p:nvGrpSpPr>
          <p:grpSpPr>
            <a:xfrm>
              <a:off x="4251240" y="4008240"/>
              <a:ext cx="1109160" cy="591120"/>
              <a:chOff x="4251240" y="4008240"/>
              <a:chExt cx="1109160" cy="591120"/>
            </a:xfrm>
          </p:grpSpPr>
          <p:sp>
            <p:nvSpPr>
              <p:cNvPr id="1551" name="Line 34"/>
              <p:cNvSpPr/>
              <p:nvPr/>
            </p:nvSpPr>
            <p:spPr>
              <a:xfrm>
                <a:off x="4251240" y="400824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52" name="Line 35"/>
              <p:cNvSpPr/>
              <p:nvPr/>
            </p:nvSpPr>
            <p:spPr>
              <a:xfrm flipH="1">
                <a:off x="4251240" y="400824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pic>
        <p:nvPicPr>
          <p:cNvPr id="1553" name="그림 4"/>
          <p:cNvPicPr/>
          <p:nvPr/>
        </p:nvPicPr>
        <p:blipFill>
          <a:blip r:embed="rId3"/>
          <a:stretch/>
        </p:blipFill>
        <p:spPr>
          <a:xfrm>
            <a:off x="2923920" y="5868360"/>
            <a:ext cx="2875320" cy="380520"/>
          </a:xfrm>
          <a:prstGeom prst="rect">
            <a:avLst/>
          </a:prstGeom>
          <a:ln>
            <a:noFill/>
          </a:ln>
        </p:spPr>
      </p:pic>
      <p:sp>
        <p:nvSpPr>
          <p:cNvPr id="1554" name="CustomShape 36"/>
          <p:cNvSpPr/>
          <p:nvPr/>
        </p:nvSpPr>
        <p:spPr>
          <a:xfrm>
            <a:off x="2786040" y="147204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5" name="CustomShape 37"/>
          <p:cNvSpPr/>
          <p:nvPr/>
        </p:nvSpPr>
        <p:spPr>
          <a:xfrm>
            <a:off x="3039840" y="5267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556" name="Group 38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557" name="CustomShape 39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8" name="CustomShape 40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9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user_a_sh_main_3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0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1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2" name="Table 4"/>
          <p:cNvGraphicFramePr/>
          <p:nvPr/>
        </p:nvGraphicFramePr>
        <p:xfrm>
          <a:off x="8509680" y="128988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프로젝트 페이지 연결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투자 프로젝트 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63" name="CustomShape 5"/>
          <p:cNvSpPr/>
          <p:nvPr/>
        </p:nvSpPr>
        <p:spPr>
          <a:xfrm>
            <a:off x="4314960" y="866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564" name="CustomShape 6"/>
          <p:cNvSpPr/>
          <p:nvPr/>
        </p:nvSpPr>
        <p:spPr>
          <a:xfrm>
            <a:off x="298800" y="130392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65" name="Group 7"/>
          <p:cNvGrpSpPr/>
          <p:nvPr/>
        </p:nvGrpSpPr>
        <p:grpSpPr>
          <a:xfrm>
            <a:off x="3018240" y="2609280"/>
            <a:ext cx="1109160" cy="1172880"/>
            <a:chOff x="3018240" y="2609280"/>
            <a:chExt cx="1109160" cy="1172880"/>
          </a:xfrm>
        </p:grpSpPr>
        <p:grpSp>
          <p:nvGrpSpPr>
            <p:cNvPr id="1566" name="Group 8"/>
            <p:cNvGrpSpPr/>
            <p:nvPr/>
          </p:nvGrpSpPr>
          <p:grpSpPr>
            <a:xfrm>
              <a:off x="3018960" y="2609280"/>
              <a:ext cx="1108440" cy="1172880"/>
              <a:chOff x="3018960" y="2609280"/>
              <a:chExt cx="1108440" cy="1172880"/>
            </a:xfrm>
          </p:grpSpPr>
          <p:sp>
            <p:nvSpPr>
              <p:cNvPr id="1567" name="CustomShape 9"/>
              <p:cNvSpPr/>
              <p:nvPr/>
            </p:nvSpPr>
            <p:spPr>
              <a:xfrm>
                <a:off x="3018960" y="31917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68" name="CustomShape 10"/>
              <p:cNvSpPr/>
              <p:nvPr/>
            </p:nvSpPr>
            <p:spPr>
              <a:xfrm>
                <a:off x="3018960" y="260928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69" name="Group 11"/>
            <p:cNvGrpSpPr/>
            <p:nvPr/>
          </p:nvGrpSpPr>
          <p:grpSpPr>
            <a:xfrm>
              <a:off x="3018240" y="2609280"/>
              <a:ext cx="1109160" cy="590760"/>
              <a:chOff x="3018240" y="2609280"/>
              <a:chExt cx="1109160" cy="590760"/>
            </a:xfrm>
          </p:grpSpPr>
          <p:sp>
            <p:nvSpPr>
              <p:cNvPr id="1570" name="Line 12"/>
              <p:cNvSpPr/>
              <p:nvPr/>
            </p:nvSpPr>
            <p:spPr>
              <a:xfrm>
                <a:off x="3018240" y="260928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71" name="Line 13"/>
              <p:cNvSpPr/>
              <p:nvPr/>
            </p:nvSpPr>
            <p:spPr>
              <a:xfrm flipH="1">
                <a:off x="3018240" y="26092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72" name="Group 14"/>
          <p:cNvGrpSpPr/>
          <p:nvPr/>
        </p:nvGrpSpPr>
        <p:grpSpPr>
          <a:xfrm>
            <a:off x="4251240" y="2609280"/>
            <a:ext cx="1109160" cy="1172880"/>
            <a:chOff x="4251240" y="2609280"/>
            <a:chExt cx="1109160" cy="1172880"/>
          </a:xfrm>
        </p:grpSpPr>
        <p:grpSp>
          <p:nvGrpSpPr>
            <p:cNvPr id="1573" name="Group 15"/>
            <p:cNvGrpSpPr/>
            <p:nvPr/>
          </p:nvGrpSpPr>
          <p:grpSpPr>
            <a:xfrm>
              <a:off x="4251240" y="2609280"/>
              <a:ext cx="1108440" cy="1172880"/>
              <a:chOff x="4251240" y="2609280"/>
              <a:chExt cx="1108440" cy="1172880"/>
            </a:xfrm>
          </p:grpSpPr>
          <p:sp>
            <p:nvSpPr>
              <p:cNvPr id="1574" name="CustomShape 16"/>
              <p:cNvSpPr/>
              <p:nvPr/>
            </p:nvSpPr>
            <p:spPr>
              <a:xfrm>
                <a:off x="4251240" y="31917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75" name="CustomShape 17"/>
              <p:cNvSpPr/>
              <p:nvPr/>
            </p:nvSpPr>
            <p:spPr>
              <a:xfrm>
                <a:off x="4251240" y="260928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76" name="Group 18"/>
            <p:cNvGrpSpPr/>
            <p:nvPr/>
          </p:nvGrpSpPr>
          <p:grpSpPr>
            <a:xfrm>
              <a:off x="4251240" y="2609280"/>
              <a:ext cx="1109160" cy="590760"/>
              <a:chOff x="4251240" y="2609280"/>
              <a:chExt cx="1109160" cy="590760"/>
            </a:xfrm>
          </p:grpSpPr>
          <p:sp>
            <p:nvSpPr>
              <p:cNvPr id="1577" name="Line 19"/>
              <p:cNvSpPr/>
              <p:nvPr/>
            </p:nvSpPr>
            <p:spPr>
              <a:xfrm>
                <a:off x="4251240" y="260928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78" name="Line 20"/>
              <p:cNvSpPr/>
              <p:nvPr/>
            </p:nvSpPr>
            <p:spPr>
              <a:xfrm flipH="1">
                <a:off x="4251240" y="26092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79" name="CustomShape 21"/>
          <p:cNvSpPr/>
          <p:nvPr/>
        </p:nvSpPr>
        <p:spPr>
          <a:xfrm>
            <a:off x="2967480" y="2278440"/>
            <a:ext cx="910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프로젝트</a:t>
            </a:r>
            <a:endParaRPr lang="en-US" sz="1000" b="0" strike="noStrike" spc="-1">
              <a:latin typeface="Noto Sans CJK JP"/>
            </a:endParaRPr>
          </a:p>
        </p:txBody>
      </p:sp>
      <p:pic>
        <p:nvPicPr>
          <p:cNvPr id="1580" name="그림 3"/>
          <p:cNvPicPr/>
          <p:nvPr/>
        </p:nvPicPr>
        <p:blipFill>
          <a:blip r:embed="rId2"/>
          <a:stretch/>
        </p:blipFill>
        <p:spPr>
          <a:xfrm>
            <a:off x="2923920" y="1480320"/>
            <a:ext cx="2484000" cy="611640"/>
          </a:xfrm>
          <a:prstGeom prst="rect">
            <a:avLst/>
          </a:prstGeom>
          <a:ln>
            <a:noFill/>
          </a:ln>
        </p:spPr>
      </p:pic>
      <p:sp>
        <p:nvSpPr>
          <p:cNvPr id="1581" name="CustomShape 22"/>
          <p:cNvSpPr/>
          <p:nvPr/>
        </p:nvSpPr>
        <p:spPr>
          <a:xfrm>
            <a:off x="3002400" y="5261760"/>
            <a:ext cx="2357280" cy="3038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프로젝트 더보기</a:t>
            </a:r>
            <a:endParaRPr lang="en-US" sz="900" b="0" strike="noStrike" spc="-1">
              <a:latin typeface="Noto Sans CJK JP"/>
            </a:endParaRPr>
          </a:p>
        </p:txBody>
      </p:sp>
      <p:grpSp>
        <p:nvGrpSpPr>
          <p:cNvPr id="1582" name="Group 23"/>
          <p:cNvGrpSpPr/>
          <p:nvPr/>
        </p:nvGrpSpPr>
        <p:grpSpPr>
          <a:xfrm>
            <a:off x="3018240" y="3926160"/>
            <a:ext cx="1109160" cy="1172520"/>
            <a:chOff x="3018240" y="3926160"/>
            <a:chExt cx="1109160" cy="1172520"/>
          </a:xfrm>
        </p:grpSpPr>
        <p:grpSp>
          <p:nvGrpSpPr>
            <p:cNvPr id="1583" name="Group 24"/>
            <p:cNvGrpSpPr/>
            <p:nvPr/>
          </p:nvGrpSpPr>
          <p:grpSpPr>
            <a:xfrm>
              <a:off x="3018960" y="3926160"/>
              <a:ext cx="1108440" cy="1172520"/>
              <a:chOff x="3018960" y="3926160"/>
              <a:chExt cx="1108440" cy="1172520"/>
            </a:xfrm>
          </p:grpSpPr>
          <p:sp>
            <p:nvSpPr>
              <p:cNvPr id="1584" name="CustomShape 25"/>
              <p:cNvSpPr/>
              <p:nvPr/>
            </p:nvSpPr>
            <p:spPr>
              <a:xfrm>
                <a:off x="3018960" y="45082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85" name="CustomShape 26"/>
              <p:cNvSpPr/>
              <p:nvPr/>
            </p:nvSpPr>
            <p:spPr>
              <a:xfrm>
                <a:off x="3018960" y="39261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86" name="Group 27"/>
            <p:cNvGrpSpPr/>
            <p:nvPr/>
          </p:nvGrpSpPr>
          <p:grpSpPr>
            <a:xfrm>
              <a:off x="3018240" y="3926160"/>
              <a:ext cx="1109160" cy="590760"/>
              <a:chOff x="3018240" y="3926160"/>
              <a:chExt cx="1109160" cy="590760"/>
            </a:xfrm>
          </p:grpSpPr>
          <p:sp>
            <p:nvSpPr>
              <p:cNvPr id="1587" name="Line 28"/>
              <p:cNvSpPr/>
              <p:nvPr/>
            </p:nvSpPr>
            <p:spPr>
              <a:xfrm>
                <a:off x="3018240" y="39261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88" name="Line 29"/>
              <p:cNvSpPr/>
              <p:nvPr/>
            </p:nvSpPr>
            <p:spPr>
              <a:xfrm flipH="1">
                <a:off x="3018240" y="39261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589" name="Group 30"/>
          <p:cNvGrpSpPr/>
          <p:nvPr/>
        </p:nvGrpSpPr>
        <p:grpSpPr>
          <a:xfrm>
            <a:off x="4251240" y="3926160"/>
            <a:ext cx="1109160" cy="1172520"/>
            <a:chOff x="4251240" y="3926160"/>
            <a:chExt cx="1109160" cy="1172520"/>
          </a:xfrm>
        </p:grpSpPr>
        <p:grpSp>
          <p:nvGrpSpPr>
            <p:cNvPr id="1590" name="Group 31"/>
            <p:cNvGrpSpPr/>
            <p:nvPr/>
          </p:nvGrpSpPr>
          <p:grpSpPr>
            <a:xfrm>
              <a:off x="4251240" y="3926160"/>
              <a:ext cx="1108440" cy="1172520"/>
              <a:chOff x="4251240" y="3926160"/>
              <a:chExt cx="1108440" cy="1172520"/>
            </a:xfrm>
          </p:grpSpPr>
          <p:sp>
            <p:nvSpPr>
              <p:cNvPr id="1591" name="CustomShape 32"/>
              <p:cNvSpPr/>
              <p:nvPr/>
            </p:nvSpPr>
            <p:spPr>
              <a:xfrm>
                <a:off x="4251240" y="45082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592" name="CustomShape 33"/>
              <p:cNvSpPr/>
              <p:nvPr/>
            </p:nvSpPr>
            <p:spPr>
              <a:xfrm>
                <a:off x="4251240" y="39261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593" name="Group 34"/>
            <p:cNvGrpSpPr/>
            <p:nvPr/>
          </p:nvGrpSpPr>
          <p:grpSpPr>
            <a:xfrm>
              <a:off x="4251240" y="3926160"/>
              <a:ext cx="1109160" cy="590760"/>
              <a:chOff x="4251240" y="3926160"/>
              <a:chExt cx="1109160" cy="590760"/>
            </a:xfrm>
          </p:grpSpPr>
          <p:sp>
            <p:nvSpPr>
              <p:cNvPr id="1594" name="Line 35"/>
              <p:cNvSpPr/>
              <p:nvPr/>
            </p:nvSpPr>
            <p:spPr>
              <a:xfrm>
                <a:off x="4251240" y="39261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95" name="Line 36"/>
              <p:cNvSpPr/>
              <p:nvPr/>
            </p:nvSpPr>
            <p:spPr>
              <a:xfrm flipH="1">
                <a:off x="4251240" y="39261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96" name="CustomShape 37"/>
          <p:cNvSpPr/>
          <p:nvPr/>
        </p:nvSpPr>
        <p:spPr>
          <a:xfrm>
            <a:off x="2786040" y="147204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7" name="그림 5"/>
          <p:cNvPicPr/>
          <p:nvPr/>
        </p:nvPicPr>
        <p:blipFill>
          <a:blip r:embed="rId3"/>
          <a:stretch/>
        </p:blipFill>
        <p:spPr>
          <a:xfrm>
            <a:off x="2794320" y="5745240"/>
            <a:ext cx="2702880" cy="494640"/>
          </a:xfrm>
          <a:prstGeom prst="rect">
            <a:avLst/>
          </a:prstGeom>
          <a:ln>
            <a:noFill/>
          </a:ln>
        </p:spPr>
      </p:pic>
      <p:sp>
        <p:nvSpPr>
          <p:cNvPr id="1598" name="Line 38"/>
          <p:cNvSpPr/>
          <p:nvPr/>
        </p:nvSpPr>
        <p:spPr>
          <a:xfrm>
            <a:off x="2779560" y="5745240"/>
            <a:ext cx="2775600" cy="3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grpSp>
        <p:nvGrpSpPr>
          <p:cNvPr id="1599" name="Group 39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600" name="CustomShape 40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1" name="CustomShape 41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2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user_a_sh_main_4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4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5" name="Table 4"/>
          <p:cNvGraphicFramePr/>
          <p:nvPr/>
        </p:nvGraphicFramePr>
        <p:xfrm>
          <a:off x="8509680" y="1289880"/>
          <a:ext cx="353160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Footer &amp; 투자위험고지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 고정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06" name="CustomShape 5"/>
          <p:cNvSpPr/>
          <p:nvPr/>
        </p:nvSpPr>
        <p:spPr>
          <a:xfrm>
            <a:off x="131760" y="1289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7" name="CustomShape 6"/>
          <p:cNvSpPr/>
          <p:nvPr/>
        </p:nvSpPr>
        <p:spPr>
          <a:xfrm>
            <a:off x="2791800" y="1485720"/>
            <a:ext cx="2774880" cy="478512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8" name="CustomShape 7"/>
          <p:cNvSpPr/>
          <p:nvPr/>
        </p:nvSpPr>
        <p:spPr>
          <a:xfrm>
            <a:off x="2782800" y="5529960"/>
            <a:ext cx="2774880" cy="7293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7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투자위험고지</a:t>
            </a:r>
            <a:endParaRPr lang="en-US" sz="700" b="0" strike="noStrike" spc="-1">
              <a:latin typeface="Noto Sans CJK JP"/>
            </a:endParaRPr>
          </a:p>
          <a:p>
            <a:pPr algn="just">
              <a:lnSpc>
                <a:spcPct val="100000"/>
              </a:lnSpc>
            </a:pPr>
            <a:endParaRPr lang="en-US" sz="700" b="0" strike="noStrike" spc="-1">
              <a:latin typeface="Noto Sans CJK JP"/>
            </a:endParaRPr>
          </a:p>
          <a:p>
            <a:pPr algn="just">
              <a:lnSpc>
                <a:spcPct val="100000"/>
              </a:lnSpc>
            </a:pPr>
            <a:r>
              <a:rPr lang="en-US" sz="7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투자위험고지비상장기업 투자는 원금 손실의 가능성이 크니 </a:t>
            </a:r>
            <a:r>
              <a:rPr lang="en-US" sz="700" b="0" u="sng" strike="noStrike" spc="-1">
                <a:solidFill>
                  <a:srgbClr val="FFFFFF"/>
                </a:solidFill>
                <a:uFillTx/>
                <a:latin typeface="맑은 고딕"/>
                <a:ea typeface="DejaVu Sans"/>
              </a:rPr>
              <a:t>투자 위험 안내</a:t>
            </a:r>
            <a:r>
              <a:rPr lang="en-US" sz="7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를 꼭 확인하세요. Fun딩 (주)는 크라우드 펀딩 플랫폼을 제공하는 중개자로 자금을 모집하는 당사자가 아니며, 투자손실의 위험을 보전하거나 보상품 제공을 보장해 드리지 못합니다</a:t>
            </a:r>
            <a:endParaRPr lang="en-US" sz="700" b="0" strike="noStrike" spc="-1">
              <a:latin typeface="Noto Sans CJK JP"/>
            </a:endParaRPr>
          </a:p>
        </p:txBody>
      </p:sp>
      <p:sp>
        <p:nvSpPr>
          <p:cNvPr id="1609" name="CustomShape 8"/>
          <p:cNvSpPr/>
          <p:nvPr/>
        </p:nvSpPr>
        <p:spPr>
          <a:xfrm>
            <a:off x="2782800" y="3368160"/>
            <a:ext cx="2774880" cy="1861920"/>
          </a:xfrm>
          <a:prstGeom prst="rect">
            <a:avLst/>
          </a:prstGeom>
          <a:noFill/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0" name="Line 9"/>
          <p:cNvSpPr/>
          <p:nvPr/>
        </p:nvSpPr>
        <p:spPr>
          <a:xfrm>
            <a:off x="2799720" y="4481280"/>
            <a:ext cx="2775960" cy="36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1611" name="그림 7"/>
          <p:cNvPicPr/>
          <p:nvPr/>
        </p:nvPicPr>
        <p:blipFill>
          <a:blip r:embed="rId2"/>
          <a:stretch/>
        </p:blipFill>
        <p:spPr>
          <a:xfrm>
            <a:off x="2995200" y="4553280"/>
            <a:ext cx="895320" cy="895320"/>
          </a:xfrm>
          <a:prstGeom prst="rect">
            <a:avLst/>
          </a:prstGeom>
          <a:ln>
            <a:noFill/>
          </a:ln>
        </p:spPr>
      </p:pic>
      <p:graphicFrame>
        <p:nvGraphicFramePr>
          <p:cNvPr id="1612" name="Table 10"/>
          <p:cNvGraphicFramePr/>
          <p:nvPr/>
        </p:nvGraphicFramePr>
        <p:xfrm>
          <a:off x="3831480" y="4605120"/>
          <a:ext cx="1959840" cy="879840"/>
        </p:xfrm>
        <a:graphic>
          <a:graphicData uri="http://schemas.openxmlformats.org/drawingml/2006/table">
            <a:tbl>
              <a:tblPr/>
              <a:tblGrid>
                <a:gridCol w="1959840"/>
              </a:tblGrid>
              <a:tr h="219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Ezen Funding ㈜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사업자등록번호 220-88-37661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서울특별시 종로구 미려빌딩6층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© WADIZ Platform Co., Ltd.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13" name="CustomShape 11"/>
          <p:cNvSpPr/>
          <p:nvPr/>
        </p:nvSpPr>
        <p:spPr>
          <a:xfrm>
            <a:off x="3018240" y="3920760"/>
            <a:ext cx="2357280" cy="30384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프로젝트 더보기</a:t>
            </a:r>
            <a:endParaRPr lang="en-US" sz="900" b="0" strike="noStrike" spc="-1">
              <a:latin typeface="Noto Sans CJK JP"/>
            </a:endParaRPr>
          </a:p>
        </p:txBody>
      </p:sp>
      <p:grpSp>
        <p:nvGrpSpPr>
          <p:cNvPr id="1614" name="Group 12"/>
          <p:cNvGrpSpPr/>
          <p:nvPr/>
        </p:nvGrpSpPr>
        <p:grpSpPr>
          <a:xfrm>
            <a:off x="3034440" y="2585160"/>
            <a:ext cx="1109160" cy="1172880"/>
            <a:chOff x="3034440" y="2585160"/>
            <a:chExt cx="1109160" cy="1172880"/>
          </a:xfrm>
        </p:grpSpPr>
        <p:grpSp>
          <p:nvGrpSpPr>
            <p:cNvPr id="1615" name="Group 13"/>
            <p:cNvGrpSpPr/>
            <p:nvPr/>
          </p:nvGrpSpPr>
          <p:grpSpPr>
            <a:xfrm>
              <a:off x="3034800" y="2585520"/>
              <a:ext cx="1108440" cy="1172520"/>
              <a:chOff x="3034800" y="2585520"/>
              <a:chExt cx="1108440" cy="1172520"/>
            </a:xfrm>
          </p:grpSpPr>
          <p:sp>
            <p:nvSpPr>
              <p:cNvPr id="1616" name="CustomShape 14"/>
              <p:cNvSpPr/>
              <p:nvPr/>
            </p:nvSpPr>
            <p:spPr>
              <a:xfrm>
                <a:off x="3034800" y="31676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617" name="CustomShape 15"/>
              <p:cNvSpPr/>
              <p:nvPr/>
            </p:nvSpPr>
            <p:spPr>
              <a:xfrm>
                <a:off x="3034800" y="25855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18" name="Group 16"/>
            <p:cNvGrpSpPr/>
            <p:nvPr/>
          </p:nvGrpSpPr>
          <p:grpSpPr>
            <a:xfrm>
              <a:off x="3034440" y="2585160"/>
              <a:ext cx="1109160" cy="591120"/>
              <a:chOff x="3034440" y="2585160"/>
              <a:chExt cx="1109160" cy="591120"/>
            </a:xfrm>
          </p:grpSpPr>
          <p:sp>
            <p:nvSpPr>
              <p:cNvPr id="1619" name="Line 17"/>
              <p:cNvSpPr/>
              <p:nvPr/>
            </p:nvSpPr>
            <p:spPr>
              <a:xfrm>
                <a:off x="3034440" y="25851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20" name="Line 18"/>
              <p:cNvSpPr/>
              <p:nvPr/>
            </p:nvSpPr>
            <p:spPr>
              <a:xfrm flipH="1">
                <a:off x="3034440" y="25851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21" name="Group 19"/>
          <p:cNvGrpSpPr/>
          <p:nvPr/>
        </p:nvGrpSpPr>
        <p:grpSpPr>
          <a:xfrm>
            <a:off x="4267080" y="2585160"/>
            <a:ext cx="1109160" cy="1172880"/>
            <a:chOff x="4267080" y="2585160"/>
            <a:chExt cx="1109160" cy="1172880"/>
          </a:xfrm>
        </p:grpSpPr>
        <p:grpSp>
          <p:nvGrpSpPr>
            <p:cNvPr id="1622" name="Group 20"/>
            <p:cNvGrpSpPr/>
            <p:nvPr/>
          </p:nvGrpSpPr>
          <p:grpSpPr>
            <a:xfrm>
              <a:off x="4267440" y="2585520"/>
              <a:ext cx="1108440" cy="1172520"/>
              <a:chOff x="4267440" y="2585520"/>
              <a:chExt cx="1108440" cy="1172520"/>
            </a:xfrm>
          </p:grpSpPr>
          <p:sp>
            <p:nvSpPr>
              <p:cNvPr id="1623" name="CustomShape 21"/>
              <p:cNvSpPr/>
              <p:nvPr/>
            </p:nvSpPr>
            <p:spPr>
              <a:xfrm>
                <a:off x="4267440" y="316764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624" name="CustomShape 22"/>
              <p:cNvSpPr/>
              <p:nvPr/>
            </p:nvSpPr>
            <p:spPr>
              <a:xfrm>
                <a:off x="4267440" y="258552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25" name="Group 23"/>
            <p:cNvGrpSpPr/>
            <p:nvPr/>
          </p:nvGrpSpPr>
          <p:grpSpPr>
            <a:xfrm>
              <a:off x="4267080" y="2585160"/>
              <a:ext cx="1109160" cy="591120"/>
              <a:chOff x="4267080" y="2585160"/>
              <a:chExt cx="1109160" cy="591120"/>
            </a:xfrm>
          </p:grpSpPr>
          <p:sp>
            <p:nvSpPr>
              <p:cNvPr id="1626" name="Line 24"/>
              <p:cNvSpPr/>
              <p:nvPr/>
            </p:nvSpPr>
            <p:spPr>
              <a:xfrm>
                <a:off x="4267080" y="258516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27" name="Line 25"/>
              <p:cNvSpPr/>
              <p:nvPr/>
            </p:nvSpPr>
            <p:spPr>
              <a:xfrm flipH="1">
                <a:off x="4267080" y="2585160"/>
                <a:ext cx="1109160" cy="5875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pic>
        <p:nvPicPr>
          <p:cNvPr id="1628" name="그림 8"/>
          <p:cNvPicPr/>
          <p:nvPr/>
        </p:nvPicPr>
        <p:blipFill>
          <a:blip r:embed="rId3"/>
          <a:stretch/>
        </p:blipFill>
        <p:spPr>
          <a:xfrm>
            <a:off x="2993760" y="1490040"/>
            <a:ext cx="2491920" cy="970920"/>
          </a:xfrm>
          <a:prstGeom prst="rect">
            <a:avLst/>
          </a:prstGeom>
          <a:ln>
            <a:noFill/>
          </a:ln>
        </p:spPr>
      </p:pic>
      <p:sp>
        <p:nvSpPr>
          <p:cNvPr id="1629" name="CustomShape 26"/>
          <p:cNvSpPr/>
          <p:nvPr/>
        </p:nvSpPr>
        <p:spPr>
          <a:xfrm>
            <a:off x="2558880" y="53272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630" name="Group 27"/>
          <p:cNvGrpSpPr/>
          <p:nvPr/>
        </p:nvGrpSpPr>
        <p:grpSpPr>
          <a:xfrm>
            <a:off x="5164560" y="5354280"/>
            <a:ext cx="321120" cy="330120"/>
            <a:chOff x="5164560" y="5354280"/>
            <a:chExt cx="321120" cy="330120"/>
          </a:xfrm>
        </p:grpSpPr>
        <p:sp>
          <p:nvSpPr>
            <p:cNvPr id="1631" name="CustomShape 28"/>
            <p:cNvSpPr/>
            <p:nvPr/>
          </p:nvSpPr>
          <p:spPr>
            <a:xfrm>
              <a:off x="5164560" y="5354280"/>
              <a:ext cx="321120" cy="33012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2" name="CustomShape 29"/>
            <p:cNvSpPr/>
            <p:nvPr/>
          </p:nvSpPr>
          <p:spPr>
            <a:xfrm>
              <a:off x="5226840" y="5413680"/>
              <a:ext cx="202320" cy="19404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3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user_a_sh_chat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4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5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6" name="Table 4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tawk.io 서비스 사용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37" name="CustomShape 5"/>
          <p:cNvSpPr/>
          <p:nvPr/>
        </p:nvSpPr>
        <p:spPr>
          <a:xfrm>
            <a:off x="158040" y="129564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8" name="CustomShape 6"/>
          <p:cNvSpPr/>
          <p:nvPr/>
        </p:nvSpPr>
        <p:spPr>
          <a:xfrm>
            <a:off x="5757120" y="5661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639" name="Group 7"/>
          <p:cNvGrpSpPr/>
          <p:nvPr/>
        </p:nvGrpSpPr>
        <p:grpSpPr>
          <a:xfrm>
            <a:off x="2786040" y="1472040"/>
            <a:ext cx="2775240" cy="4785120"/>
            <a:chOff x="2786040" y="1472040"/>
            <a:chExt cx="2775240" cy="4785120"/>
          </a:xfrm>
        </p:grpSpPr>
        <p:sp>
          <p:nvSpPr>
            <p:cNvPr id="1640" name="CustomShape 8"/>
            <p:cNvSpPr/>
            <p:nvPr/>
          </p:nvSpPr>
          <p:spPr>
            <a:xfrm>
              <a:off x="2786040" y="1472040"/>
              <a:ext cx="2774880" cy="4550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641" name="그림 52"/>
            <p:cNvPicPr/>
            <p:nvPr/>
          </p:nvPicPr>
          <p:blipFill>
            <a:blip r:embed="rId2"/>
            <a:stretch/>
          </p:blipFill>
          <p:spPr>
            <a:xfrm>
              <a:off x="5053320" y="204300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2" name="그림 53"/>
            <p:cNvPicPr/>
            <p:nvPr/>
          </p:nvPicPr>
          <p:blipFill>
            <a:blip r:embed="rId2"/>
            <a:stretch/>
          </p:blipFill>
          <p:spPr>
            <a:xfrm>
              <a:off x="2853720" y="277632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3" name="그림 54"/>
            <p:cNvPicPr/>
            <p:nvPr/>
          </p:nvPicPr>
          <p:blipFill>
            <a:blip r:embed="rId2"/>
            <a:stretch/>
          </p:blipFill>
          <p:spPr>
            <a:xfrm>
              <a:off x="5074560" y="357156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4" name="그림 55"/>
            <p:cNvPicPr/>
            <p:nvPr/>
          </p:nvPicPr>
          <p:blipFill>
            <a:blip r:embed="rId2"/>
            <a:stretch/>
          </p:blipFill>
          <p:spPr>
            <a:xfrm>
              <a:off x="2853720" y="4356720"/>
              <a:ext cx="403560" cy="39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5" name="CustomShape 9"/>
            <p:cNvSpPr/>
            <p:nvPr/>
          </p:nvSpPr>
          <p:spPr>
            <a:xfrm>
              <a:off x="2804760" y="5797800"/>
              <a:ext cx="2721960" cy="451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6" name="CustomShape 10"/>
            <p:cNvSpPr/>
            <p:nvPr/>
          </p:nvSpPr>
          <p:spPr>
            <a:xfrm>
              <a:off x="3623040" y="211824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7" name="CustomShape 11"/>
            <p:cNvSpPr/>
            <p:nvPr/>
          </p:nvSpPr>
          <p:spPr>
            <a:xfrm>
              <a:off x="3312000" y="28486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8" name="CustomShape 12"/>
            <p:cNvSpPr/>
            <p:nvPr/>
          </p:nvSpPr>
          <p:spPr>
            <a:xfrm>
              <a:off x="3355560" y="44290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9" name="CustomShape 13"/>
            <p:cNvSpPr/>
            <p:nvPr/>
          </p:nvSpPr>
          <p:spPr>
            <a:xfrm>
              <a:off x="3623040" y="365292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0" name="CustomShape 14"/>
            <p:cNvSpPr/>
            <p:nvPr/>
          </p:nvSpPr>
          <p:spPr>
            <a:xfrm>
              <a:off x="2888280" y="5870520"/>
              <a:ext cx="1846800" cy="30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767171"/>
                  </a:solidFill>
                  <a:latin typeface="맑은 고딕"/>
                  <a:ea typeface="DejaVu Sans"/>
                </a:rPr>
                <a:t>메시지를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651" name="CustomShape 15"/>
            <p:cNvSpPr/>
            <p:nvPr/>
          </p:nvSpPr>
          <p:spPr>
            <a:xfrm>
              <a:off x="4819320" y="5870520"/>
              <a:ext cx="637560" cy="30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보내기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652" name="그림 8"/>
            <p:cNvPicPr/>
            <p:nvPr/>
          </p:nvPicPr>
          <p:blipFill>
            <a:blip r:embed="rId3"/>
            <a:stretch/>
          </p:blipFill>
          <p:spPr>
            <a:xfrm>
              <a:off x="2794320" y="1478880"/>
              <a:ext cx="2766960" cy="44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3" name="CustomShape 16"/>
            <p:cNvSpPr/>
            <p:nvPr/>
          </p:nvSpPr>
          <p:spPr>
            <a:xfrm>
              <a:off x="2786040" y="1472040"/>
              <a:ext cx="2774880" cy="478512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4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user_w_sh_main_1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57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658" name="Table 5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이벤트 팝업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이벤트 제목 삽입, X 버튼 클릭시 닫힘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펀딩 오픈 신청 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클릭시/자동 배너 이미지 변경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무관하게 추천 프로젝트 노출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추천 프로젝트 동영상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동영상 노출, 클릭시 바로 재생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랭킹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투자, 리워드 각각 모금액 순으로 랭킹 노출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채팅창 표시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59" name="Group 6"/>
          <p:cNvGrpSpPr/>
          <p:nvPr/>
        </p:nvGrpSpPr>
        <p:grpSpPr>
          <a:xfrm>
            <a:off x="1127520" y="3996360"/>
            <a:ext cx="1109160" cy="1172520"/>
            <a:chOff x="1127520" y="3996360"/>
            <a:chExt cx="1109160" cy="1172520"/>
          </a:xfrm>
        </p:grpSpPr>
        <p:grpSp>
          <p:nvGrpSpPr>
            <p:cNvPr id="1660" name="Group 7"/>
            <p:cNvGrpSpPr/>
            <p:nvPr/>
          </p:nvGrpSpPr>
          <p:grpSpPr>
            <a:xfrm>
              <a:off x="1127880" y="3996360"/>
              <a:ext cx="1108440" cy="1172520"/>
              <a:chOff x="1127880" y="3996360"/>
              <a:chExt cx="1108440" cy="1172520"/>
            </a:xfrm>
          </p:grpSpPr>
          <p:sp>
            <p:nvSpPr>
              <p:cNvPr id="1661" name="CustomShape 8"/>
              <p:cNvSpPr/>
              <p:nvPr/>
            </p:nvSpPr>
            <p:spPr>
              <a:xfrm>
                <a:off x="1127880" y="4578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662" name="CustomShape 9"/>
              <p:cNvSpPr/>
              <p:nvPr/>
            </p:nvSpPr>
            <p:spPr>
              <a:xfrm>
                <a:off x="1127880" y="39963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63" name="Group 10"/>
            <p:cNvGrpSpPr/>
            <p:nvPr/>
          </p:nvGrpSpPr>
          <p:grpSpPr>
            <a:xfrm>
              <a:off x="1127520" y="3996360"/>
              <a:ext cx="1109160" cy="590760"/>
              <a:chOff x="1127520" y="3996360"/>
              <a:chExt cx="1109160" cy="590760"/>
            </a:xfrm>
          </p:grpSpPr>
          <p:sp>
            <p:nvSpPr>
              <p:cNvPr id="1664" name="Line 11"/>
              <p:cNvSpPr/>
              <p:nvPr/>
            </p:nvSpPr>
            <p:spPr>
              <a:xfrm>
                <a:off x="1127520" y="39963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65" name="Line 12"/>
              <p:cNvSpPr/>
              <p:nvPr/>
            </p:nvSpPr>
            <p:spPr>
              <a:xfrm flipH="1">
                <a:off x="1127520" y="39963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66" name="Group 13"/>
          <p:cNvGrpSpPr/>
          <p:nvPr/>
        </p:nvGrpSpPr>
        <p:grpSpPr>
          <a:xfrm>
            <a:off x="2434680" y="3991680"/>
            <a:ext cx="1109160" cy="1172880"/>
            <a:chOff x="2434680" y="3991680"/>
            <a:chExt cx="1109160" cy="1172880"/>
          </a:xfrm>
        </p:grpSpPr>
        <p:grpSp>
          <p:nvGrpSpPr>
            <p:cNvPr id="1667" name="Group 14"/>
            <p:cNvGrpSpPr/>
            <p:nvPr/>
          </p:nvGrpSpPr>
          <p:grpSpPr>
            <a:xfrm>
              <a:off x="2435040" y="3992040"/>
              <a:ext cx="1108440" cy="1172520"/>
              <a:chOff x="2435040" y="3992040"/>
              <a:chExt cx="1108440" cy="1172520"/>
            </a:xfrm>
          </p:grpSpPr>
          <p:sp>
            <p:nvSpPr>
              <p:cNvPr id="1668" name="CustomShape 15"/>
              <p:cNvSpPr/>
              <p:nvPr/>
            </p:nvSpPr>
            <p:spPr>
              <a:xfrm>
                <a:off x="243504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669" name="CustomShape 16"/>
              <p:cNvSpPr/>
              <p:nvPr/>
            </p:nvSpPr>
            <p:spPr>
              <a:xfrm>
                <a:off x="243504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70" name="Group 17"/>
            <p:cNvGrpSpPr/>
            <p:nvPr/>
          </p:nvGrpSpPr>
          <p:grpSpPr>
            <a:xfrm>
              <a:off x="2434680" y="3991680"/>
              <a:ext cx="1109160" cy="591120"/>
              <a:chOff x="2434680" y="3991680"/>
              <a:chExt cx="1109160" cy="591120"/>
            </a:xfrm>
          </p:grpSpPr>
          <p:sp>
            <p:nvSpPr>
              <p:cNvPr id="1671" name="Line 18"/>
              <p:cNvSpPr/>
              <p:nvPr/>
            </p:nvSpPr>
            <p:spPr>
              <a:xfrm>
                <a:off x="243468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72" name="Line 19"/>
              <p:cNvSpPr/>
              <p:nvPr/>
            </p:nvSpPr>
            <p:spPr>
              <a:xfrm flipH="1">
                <a:off x="243468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73" name="Group 20"/>
          <p:cNvGrpSpPr/>
          <p:nvPr/>
        </p:nvGrpSpPr>
        <p:grpSpPr>
          <a:xfrm>
            <a:off x="3726360" y="3991680"/>
            <a:ext cx="1109160" cy="1172880"/>
            <a:chOff x="3726360" y="3991680"/>
            <a:chExt cx="1109160" cy="1172880"/>
          </a:xfrm>
        </p:grpSpPr>
        <p:grpSp>
          <p:nvGrpSpPr>
            <p:cNvPr id="1674" name="Group 21"/>
            <p:cNvGrpSpPr/>
            <p:nvPr/>
          </p:nvGrpSpPr>
          <p:grpSpPr>
            <a:xfrm>
              <a:off x="3726360" y="3992040"/>
              <a:ext cx="1108440" cy="1172520"/>
              <a:chOff x="3726360" y="3992040"/>
              <a:chExt cx="1108440" cy="1172520"/>
            </a:xfrm>
          </p:grpSpPr>
          <p:sp>
            <p:nvSpPr>
              <p:cNvPr id="1675" name="CustomShape 22"/>
              <p:cNvSpPr/>
              <p:nvPr/>
            </p:nvSpPr>
            <p:spPr>
              <a:xfrm>
                <a:off x="372636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676" name="CustomShape 23"/>
              <p:cNvSpPr/>
              <p:nvPr/>
            </p:nvSpPr>
            <p:spPr>
              <a:xfrm>
                <a:off x="372636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77" name="Group 24"/>
            <p:cNvGrpSpPr/>
            <p:nvPr/>
          </p:nvGrpSpPr>
          <p:grpSpPr>
            <a:xfrm>
              <a:off x="3726360" y="3991680"/>
              <a:ext cx="1109160" cy="591120"/>
              <a:chOff x="3726360" y="3991680"/>
              <a:chExt cx="1109160" cy="591120"/>
            </a:xfrm>
          </p:grpSpPr>
          <p:sp>
            <p:nvSpPr>
              <p:cNvPr id="1678" name="Line 25"/>
              <p:cNvSpPr/>
              <p:nvPr/>
            </p:nvSpPr>
            <p:spPr>
              <a:xfrm>
                <a:off x="372636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79" name="Line 26"/>
              <p:cNvSpPr/>
              <p:nvPr/>
            </p:nvSpPr>
            <p:spPr>
              <a:xfrm flipH="1">
                <a:off x="372636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680" name="Group 27"/>
          <p:cNvGrpSpPr/>
          <p:nvPr/>
        </p:nvGrpSpPr>
        <p:grpSpPr>
          <a:xfrm>
            <a:off x="1127520" y="5301000"/>
            <a:ext cx="1109160" cy="1172880"/>
            <a:chOff x="1127520" y="5301000"/>
            <a:chExt cx="1109160" cy="1172880"/>
          </a:xfrm>
        </p:grpSpPr>
        <p:grpSp>
          <p:nvGrpSpPr>
            <p:cNvPr id="1681" name="Group 28"/>
            <p:cNvGrpSpPr/>
            <p:nvPr/>
          </p:nvGrpSpPr>
          <p:grpSpPr>
            <a:xfrm>
              <a:off x="1127880" y="5301000"/>
              <a:ext cx="1108440" cy="1172880"/>
              <a:chOff x="1127880" y="5301000"/>
              <a:chExt cx="1108440" cy="1172880"/>
            </a:xfrm>
          </p:grpSpPr>
          <p:sp>
            <p:nvSpPr>
              <p:cNvPr id="1682" name="CustomShape 29"/>
              <p:cNvSpPr/>
              <p:nvPr/>
            </p:nvSpPr>
            <p:spPr>
              <a:xfrm>
                <a:off x="1127880" y="5883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683" name="CustomShape 30"/>
              <p:cNvSpPr/>
              <p:nvPr/>
            </p:nvSpPr>
            <p:spPr>
              <a:xfrm>
                <a:off x="1127880" y="53010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84" name="Group 31"/>
            <p:cNvGrpSpPr/>
            <p:nvPr/>
          </p:nvGrpSpPr>
          <p:grpSpPr>
            <a:xfrm>
              <a:off x="1127520" y="5301000"/>
              <a:ext cx="1109160" cy="591120"/>
              <a:chOff x="1127520" y="5301000"/>
              <a:chExt cx="1109160" cy="591120"/>
            </a:xfrm>
          </p:grpSpPr>
          <p:sp>
            <p:nvSpPr>
              <p:cNvPr id="1685" name="Line 32"/>
              <p:cNvSpPr/>
              <p:nvPr/>
            </p:nvSpPr>
            <p:spPr>
              <a:xfrm>
                <a:off x="1127520" y="530100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86" name="Line 33"/>
              <p:cNvSpPr/>
              <p:nvPr/>
            </p:nvSpPr>
            <p:spPr>
              <a:xfrm flipH="1">
                <a:off x="1127520" y="530100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aphicFrame>
        <p:nvGraphicFramePr>
          <p:cNvPr id="1687" name="Table 34"/>
          <p:cNvGraphicFramePr/>
          <p:nvPr/>
        </p:nvGraphicFramePr>
        <p:xfrm>
          <a:off x="167400" y="1247040"/>
          <a:ext cx="8031600" cy="2648880"/>
        </p:xfrm>
        <a:graphic>
          <a:graphicData uri="http://schemas.openxmlformats.org/drawingml/2006/table">
            <a:tbl>
              <a:tblPr/>
              <a:tblGrid>
                <a:gridCol w="3194640"/>
                <a:gridCol w="1169640"/>
                <a:gridCol w="3667680"/>
              </a:tblGrid>
              <a:tr h="3920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이벤트 제목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noFill/>
                    </a:lnB>
                    <a:solidFill>
                      <a:srgbClr val="3B38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704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333F4F"/>
                          </a:solidFill>
                          <a:latin typeface="맑은 고딕"/>
                        </a:rPr>
                        <a:t>투자   리워드   더보기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333F4F"/>
                          </a:solidFill>
                          <a:latin typeface="맑은 고딕"/>
                        </a:rPr>
                        <a:t>로그인   회원가입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8864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8" name="Table 35"/>
          <p:cNvGraphicFramePr/>
          <p:nvPr/>
        </p:nvGraphicFramePr>
        <p:xfrm>
          <a:off x="4975560" y="3910680"/>
          <a:ext cx="2116440" cy="2647440"/>
        </p:xfrm>
        <a:graphic>
          <a:graphicData uri="http://schemas.openxmlformats.org/drawingml/2006/table">
            <a:tbl>
              <a:tblPr/>
              <a:tblGrid>
                <a:gridCol w="2116800"/>
              </a:tblGrid>
              <a:tr h="2647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89" name="Line 36"/>
          <p:cNvSpPr/>
          <p:nvPr/>
        </p:nvSpPr>
        <p:spPr>
          <a:xfrm>
            <a:off x="157680" y="6558480"/>
            <a:ext cx="8032320" cy="360"/>
          </a:xfrm>
          <a:prstGeom prst="line">
            <a:avLst/>
          </a:prstGeom>
          <a:ln w="12600">
            <a:solidFill>
              <a:srgbClr val="A1A1A1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graphicFrame>
        <p:nvGraphicFramePr>
          <p:cNvPr id="1690" name="Table 37"/>
          <p:cNvGraphicFramePr/>
          <p:nvPr/>
        </p:nvGraphicFramePr>
        <p:xfrm>
          <a:off x="5098680" y="4417200"/>
          <a:ext cx="1870200" cy="2381040"/>
        </p:xfrm>
        <a:graphic>
          <a:graphicData uri="http://schemas.openxmlformats.org/drawingml/2006/table">
            <a:tbl>
              <a:tblPr/>
              <a:tblGrid>
                <a:gridCol w="218880"/>
                <a:gridCol w="982440"/>
                <a:gridCol w="669240"/>
              </a:tblGrid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1" name="CustomShape 38"/>
          <p:cNvSpPr/>
          <p:nvPr/>
        </p:nvSpPr>
        <p:spPr>
          <a:xfrm>
            <a:off x="5036760" y="3980880"/>
            <a:ext cx="1181520" cy="43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실시간랭킹</a:t>
            </a:r>
            <a:endParaRPr lang="en-US" sz="1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800" b="0" u="sng" strike="noStrike" spc="-1">
                <a:solidFill>
                  <a:srgbClr val="000000"/>
                </a:solidFill>
                <a:uFillTx/>
                <a:latin typeface="맑은 고딕"/>
                <a:ea typeface="DejaVu Sans"/>
              </a:rPr>
              <a:t>투자</a:t>
            </a: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8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리워드</a:t>
            </a:r>
            <a:endParaRPr lang="en-US" sz="800" b="0" strike="noStrike" spc="-1">
              <a:latin typeface="Noto Sans CJK JP"/>
            </a:endParaRPr>
          </a:p>
        </p:txBody>
      </p:sp>
      <p:graphicFrame>
        <p:nvGraphicFramePr>
          <p:cNvPr id="1692" name="Table 39"/>
          <p:cNvGraphicFramePr/>
          <p:nvPr/>
        </p:nvGraphicFramePr>
        <p:xfrm>
          <a:off x="6369120" y="44661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3" name="Table 40"/>
          <p:cNvGraphicFramePr/>
          <p:nvPr/>
        </p:nvGraphicFramePr>
        <p:xfrm>
          <a:off x="6369120" y="486972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4" name="Table 41"/>
          <p:cNvGraphicFramePr/>
          <p:nvPr/>
        </p:nvGraphicFramePr>
        <p:xfrm>
          <a:off x="6369120" y="530604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5" name="Table 42"/>
          <p:cNvGraphicFramePr/>
          <p:nvPr/>
        </p:nvGraphicFramePr>
        <p:xfrm>
          <a:off x="6369120" y="56955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96" name="Table 43"/>
          <p:cNvGraphicFramePr/>
          <p:nvPr/>
        </p:nvGraphicFramePr>
        <p:xfrm>
          <a:off x="6369120" y="611028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97" name="CustomShape 44"/>
          <p:cNvSpPr/>
          <p:nvPr/>
        </p:nvSpPr>
        <p:spPr>
          <a:xfrm>
            <a:off x="7184880" y="1555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698" name="CustomShape 45"/>
          <p:cNvSpPr/>
          <p:nvPr/>
        </p:nvSpPr>
        <p:spPr>
          <a:xfrm>
            <a:off x="3120840" y="27878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699" name="CustomShape 46"/>
          <p:cNvSpPr/>
          <p:nvPr/>
        </p:nvSpPr>
        <p:spPr>
          <a:xfrm>
            <a:off x="5950800" y="4050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700" name="CustomShape 47"/>
          <p:cNvSpPr/>
          <p:nvPr/>
        </p:nvSpPr>
        <p:spPr>
          <a:xfrm>
            <a:off x="734040" y="40348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1701" name="그림 15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4628880" y="1380240"/>
            <a:ext cx="123840" cy="123840"/>
          </a:xfrm>
          <a:prstGeom prst="rect">
            <a:avLst/>
          </a:prstGeom>
          <a:ln>
            <a:noFill/>
          </a:ln>
        </p:spPr>
      </p:pic>
      <p:pic>
        <p:nvPicPr>
          <p:cNvPr id="1702" name="그림 16"/>
          <p:cNvPicPr/>
          <p:nvPr/>
        </p:nvPicPr>
        <p:blipFill>
          <a:blip r:embed="rId3"/>
          <a:stretch/>
        </p:blipFill>
        <p:spPr>
          <a:xfrm>
            <a:off x="1127880" y="3446280"/>
            <a:ext cx="1004760" cy="290880"/>
          </a:xfrm>
          <a:prstGeom prst="rect">
            <a:avLst/>
          </a:prstGeom>
          <a:ln>
            <a:noFill/>
          </a:ln>
        </p:spPr>
      </p:pic>
      <p:pic>
        <p:nvPicPr>
          <p:cNvPr id="1703" name="그림 17"/>
          <p:cNvPicPr/>
          <p:nvPr/>
        </p:nvPicPr>
        <p:blipFill>
          <a:blip r:embed="rId4"/>
          <a:stretch/>
        </p:blipFill>
        <p:spPr>
          <a:xfrm>
            <a:off x="2340000" y="5216760"/>
            <a:ext cx="2588400" cy="1320120"/>
          </a:xfrm>
          <a:prstGeom prst="rect">
            <a:avLst/>
          </a:prstGeom>
          <a:ln>
            <a:noFill/>
          </a:ln>
        </p:spPr>
      </p:pic>
      <p:sp>
        <p:nvSpPr>
          <p:cNvPr id="1704" name="CustomShape 48"/>
          <p:cNvSpPr/>
          <p:nvPr/>
        </p:nvSpPr>
        <p:spPr>
          <a:xfrm>
            <a:off x="4314960" y="866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705" name="CustomShape 49"/>
          <p:cNvSpPr/>
          <p:nvPr/>
        </p:nvSpPr>
        <p:spPr>
          <a:xfrm>
            <a:off x="4174200" y="5515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706" name="Group 50"/>
          <p:cNvGrpSpPr/>
          <p:nvPr/>
        </p:nvGrpSpPr>
        <p:grpSpPr>
          <a:xfrm>
            <a:off x="7563240" y="5982480"/>
            <a:ext cx="541080" cy="477360"/>
            <a:chOff x="7563240" y="5982480"/>
            <a:chExt cx="541080" cy="477360"/>
          </a:xfrm>
        </p:grpSpPr>
        <p:sp>
          <p:nvSpPr>
            <p:cNvPr id="1707" name="CustomShape 51"/>
            <p:cNvSpPr/>
            <p:nvPr/>
          </p:nvSpPr>
          <p:spPr>
            <a:xfrm>
              <a:off x="7563240" y="59824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8" name="CustomShape 52"/>
            <p:cNvSpPr/>
            <p:nvPr/>
          </p:nvSpPr>
          <p:spPr>
            <a:xfrm>
              <a:off x="7668000" y="606852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709" name="그림 65"/>
          <p:cNvPicPr/>
          <p:nvPr/>
        </p:nvPicPr>
        <p:blipFill>
          <a:blip r:embed="rId5"/>
          <a:stretch/>
        </p:blipFill>
        <p:spPr>
          <a:xfrm>
            <a:off x="934200" y="1710720"/>
            <a:ext cx="970920" cy="218520"/>
          </a:xfrm>
          <a:prstGeom prst="rect">
            <a:avLst/>
          </a:prstGeom>
          <a:ln>
            <a:noFill/>
          </a:ln>
        </p:spPr>
      </p:pic>
      <p:pic>
        <p:nvPicPr>
          <p:cNvPr id="1710" name="그림 3"/>
          <p:cNvPicPr/>
          <p:nvPr/>
        </p:nvPicPr>
        <p:blipFill>
          <a:blip r:embed="rId6"/>
          <a:stretch/>
        </p:blipFill>
        <p:spPr>
          <a:xfrm>
            <a:off x="6093720" y="1656360"/>
            <a:ext cx="1042560" cy="31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1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user_w_sh_main_2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1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4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715" name="Table 5"/>
          <p:cNvGraphicFramePr/>
          <p:nvPr/>
        </p:nvGraphicFramePr>
        <p:xfrm>
          <a:off x="8509680" y="1289880"/>
          <a:ext cx="3531240" cy="25750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09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 전환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이미지가 해당방향으로 이동하면서 화면 노출 이미지 전환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8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이미지 등록시 자동 썸네일 노출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09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정보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회사명, 소개 멘트, 모금액 달성률, 투자/리워드 표시, 디데이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6" name="CustomShape 6"/>
          <p:cNvSpPr/>
          <p:nvPr/>
        </p:nvSpPr>
        <p:spPr>
          <a:xfrm>
            <a:off x="799560" y="20714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717" name="Group 7"/>
          <p:cNvGrpSpPr/>
          <p:nvPr/>
        </p:nvGrpSpPr>
        <p:grpSpPr>
          <a:xfrm>
            <a:off x="1217160" y="1863000"/>
            <a:ext cx="1780920" cy="1536120"/>
            <a:chOff x="1217160" y="1863000"/>
            <a:chExt cx="1780920" cy="1536120"/>
          </a:xfrm>
        </p:grpSpPr>
        <p:grpSp>
          <p:nvGrpSpPr>
            <p:cNvPr id="1718" name="Group 8"/>
            <p:cNvGrpSpPr/>
            <p:nvPr/>
          </p:nvGrpSpPr>
          <p:grpSpPr>
            <a:xfrm>
              <a:off x="1226880" y="1863000"/>
              <a:ext cx="1770840" cy="1536120"/>
              <a:chOff x="1226880" y="1863000"/>
              <a:chExt cx="1770840" cy="1536120"/>
            </a:xfrm>
          </p:grpSpPr>
          <p:sp>
            <p:nvSpPr>
              <p:cNvPr id="1719" name="CustomShape 9"/>
              <p:cNvSpPr/>
              <p:nvPr/>
            </p:nvSpPr>
            <p:spPr>
              <a:xfrm>
                <a:off x="1226880" y="2733120"/>
                <a:ext cx="1770840" cy="6660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9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9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900" b="0" strike="noStrike" spc="-1">
                  <a:latin typeface="Noto Sans CJK JP"/>
                </a:endParaRPr>
              </a:p>
            </p:txBody>
          </p:sp>
          <p:sp>
            <p:nvSpPr>
              <p:cNvPr id="1720" name="CustomShape 10"/>
              <p:cNvSpPr/>
              <p:nvPr/>
            </p:nvSpPr>
            <p:spPr>
              <a:xfrm>
                <a:off x="1226880" y="1863000"/>
                <a:ext cx="1770840" cy="8798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721" name="Group 11"/>
            <p:cNvGrpSpPr/>
            <p:nvPr/>
          </p:nvGrpSpPr>
          <p:grpSpPr>
            <a:xfrm>
              <a:off x="1217160" y="1870560"/>
              <a:ext cx="1780920" cy="873000"/>
              <a:chOff x="1217160" y="1870560"/>
              <a:chExt cx="1780920" cy="873000"/>
            </a:xfrm>
          </p:grpSpPr>
          <p:sp>
            <p:nvSpPr>
              <p:cNvPr id="1722" name="Line 12"/>
              <p:cNvSpPr/>
              <p:nvPr/>
            </p:nvSpPr>
            <p:spPr>
              <a:xfrm>
                <a:off x="1217160" y="1870560"/>
                <a:ext cx="1780920" cy="8622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23" name="Line 13"/>
              <p:cNvSpPr/>
              <p:nvPr/>
            </p:nvSpPr>
            <p:spPr>
              <a:xfrm flipH="1">
                <a:off x="1226520" y="1870560"/>
                <a:ext cx="1771560" cy="8730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724" name="Group 14"/>
          <p:cNvGrpSpPr/>
          <p:nvPr/>
        </p:nvGrpSpPr>
        <p:grpSpPr>
          <a:xfrm>
            <a:off x="3224880" y="1863000"/>
            <a:ext cx="1770840" cy="1536120"/>
            <a:chOff x="3224880" y="1863000"/>
            <a:chExt cx="1770840" cy="1536120"/>
          </a:xfrm>
        </p:grpSpPr>
        <p:sp>
          <p:nvSpPr>
            <p:cNvPr id="1725" name="CustomShape 15"/>
            <p:cNvSpPr/>
            <p:nvPr/>
          </p:nvSpPr>
          <p:spPr>
            <a:xfrm>
              <a:off x="3224880" y="27331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&lt;메탈로 VINCENT&gt; 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149% | 리워드 | D-18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1726" name="CustomShape 16"/>
            <p:cNvSpPr/>
            <p:nvPr/>
          </p:nvSpPr>
          <p:spPr>
            <a:xfrm>
              <a:off x="3224880" y="18630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27" name="Group 17"/>
          <p:cNvGrpSpPr/>
          <p:nvPr/>
        </p:nvGrpSpPr>
        <p:grpSpPr>
          <a:xfrm>
            <a:off x="5164200" y="1863000"/>
            <a:ext cx="1770840" cy="1536120"/>
            <a:chOff x="5164200" y="1863000"/>
            <a:chExt cx="1770840" cy="1536120"/>
          </a:xfrm>
        </p:grpSpPr>
        <p:sp>
          <p:nvSpPr>
            <p:cNvPr id="1728" name="CustomShape 18"/>
            <p:cNvSpPr/>
            <p:nvPr/>
          </p:nvSpPr>
          <p:spPr>
            <a:xfrm>
              <a:off x="5164200" y="27331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&lt;메탈로 VINCENT&gt; 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149% | 리워드 | D-18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1729" name="CustomShape 19"/>
            <p:cNvSpPr/>
            <p:nvPr/>
          </p:nvSpPr>
          <p:spPr>
            <a:xfrm>
              <a:off x="5164200" y="18630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30" name="Group 20"/>
          <p:cNvGrpSpPr/>
          <p:nvPr/>
        </p:nvGrpSpPr>
        <p:grpSpPr>
          <a:xfrm>
            <a:off x="3229560" y="1870560"/>
            <a:ext cx="1781280" cy="873000"/>
            <a:chOff x="3229560" y="1870560"/>
            <a:chExt cx="1781280" cy="873000"/>
          </a:xfrm>
        </p:grpSpPr>
        <p:sp>
          <p:nvSpPr>
            <p:cNvPr id="1731" name="Line 21"/>
            <p:cNvSpPr/>
            <p:nvPr/>
          </p:nvSpPr>
          <p:spPr>
            <a:xfrm>
              <a:off x="3229560" y="1870560"/>
              <a:ext cx="178092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32" name="Line 22"/>
            <p:cNvSpPr/>
            <p:nvPr/>
          </p:nvSpPr>
          <p:spPr>
            <a:xfrm flipH="1">
              <a:off x="3239640" y="1870560"/>
              <a:ext cx="1771200" cy="8730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33" name="Group 23"/>
          <p:cNvGrpSpPr/>
          <p:nvPr/>
        </p:nvGrpSpPr>
        <p:grpSpPr>
          <a:xfrm>
            <a:off x="5163480" y="1870560"/>
            <a:ext cx="1781280" cy="873000"/>
            <a:chOff x="5163480" y="1870560"/>
            <a:chExt cx="1781280" cy="873000"/>
          </a:xfrm>
        </p:grpSpPr>
        <p:sp>
          <p:nvSpPr>
            <p:cNvPr id="1734" name="Line 24"/>
            <p:cNvSpPr/>
            <p:nvPr/>
          </p:nvSpPr>
          <p:spPr>
            <a:xfrm>
              <a:off x="5163480" y="1870560"/>
              <a:ext cx="178128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35" name="Line 25"/>
            <p:cNvSpPr/>
            <p:nvPr/>
          </p:nvSpPr>
          <p:spPr>
            <a:xfrm flipH="1">
              <a:off x="5173200" y="1870560"/>
              <a:ext cx="1771200" cy="8730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36" name="Group 26"/>
          <p:cNvGrpSpPr/>
          <p:nvPr/>
        </p:nvGrpSpPr>
        <p:grpSpPr>
          <a:xfrm>
            <a:off x="1217160" y="3992400"/>
            <a:ext cx="1780920" cy="1536120"/>
            <a:chOff x="1217160" y="3992400"/>
            <a:chExt cx="1780920" cy="1536120"/>
          </a:xfrm>
        </p:grpSpPr>
        <p:grpSp>
          <p:nvGrpSpPr>
            <p:cNvPr id="1737" name="Group 27"/>
            <p:cNvGrpSpPr/>
            <p:nvPr/>
          </p:nvGrpSpPr>
          <p:grpSpPr>
            <a:xfrm>
              <a:off x="1226880" y="3992400"/>
              <a:ext cx="1770840" cy="1536120"/>
              <a:chOff x="1226880" y="3992400"/>
              <a:chExt cx="1770840" cy="1536120"/>
            </a:xfrm>
          </p:grpSpPr>
          <p:sp>
            <p:nvSpPr>
              <p:cNvPr id="1738" name="CustomShape 28"/>
              <p:cNvSpPr/>
              <p:nvPr/>
            </p:nvSpPr>
            <p:spPr>
              <a:xfrm>
                <a:off x="1226880" y="4862520"/>
                <a:ext cx="1770840" cy="6660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9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9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900" b="0" strike="noStrike" spc="-1">
                  <a:latin typeface="Noto Sans CJK JP"/>
                </a:endParaRPr>
              </a:p>
            </p:txBody>
          </p:sp>
          <p:sp>
            <p:nvSpPr>
              <p:cNvPr id="1739" name="CustomShape 29"/>
              <p:cNvSpPr/>
              <p:nvPr/>
            </p:nvSpPr>
            <p:spPr>
              <a:xfrm>
                <a:off x="1226880" y="3992400"/>
                <a:ext cx="1770840" cy="8798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740" name="Group 30"/>
            <p:cNvGrpSpPr/>
            <p:nvPr/>
          </p:nvGrpSpPr>
          <p:grpSpPr>
            <a:xfrm>
              <a:off x="1217160" y="3999960"/>
              <a:ext cx="1780920" cy="872640"/>
              <a:chOff x="1217160" y="3999960"/>
              <a:chExt cx="1780920" cy="872640"/>
            </a:xfrm>
          </p:grpSpPr>
          <p:sp>
            <p:nvSpPr>
              <p:cNvPr id="1741" name="Line 31"/>
              <p:cNvSpPr/>
              <p:nvPr/>
            </p:nvSpPr>
            <p:spPr>
              <a:xfrm>
                <a:off x="1217160" y="3999960"/>
                <a:ext cx="1780920" cy="8622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42" name="Line 32"/>
              <p:cNvSpPr/>
              <p:nvPr/>
            </p:nvSpPr>
            <p:spPr>
              <a:xfrm flipH="1">
                <a:off x="1226520" y="3999960"/>
                <a:ext cx="1771560" cy="87264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743" name="Group 33"/>
          <p:cNvGrpSpPr/>
          <p:nvPr/>
        </p:nvGrpSpPr>
        <p:grpSpPr>
          <a:xfrm>
            <a:off x="3224880" y="3992400"/>
            <a:ext cx="1770840" cy="1536120"/>
            <a:chOff x="3224880" y="3992400"/>
            <a:chExt cx="1770840" cy="1536120"/>
          </a:xfrm>
        </p:grpSpPr>
        <p:sp>
          <p:nvSpPr>
            <p:cNvPr id="1744" name="CustomShape 34"/>
            <p:cNvSpPr/>
            <p:nvPr/>
          </p:nvSpPr>
          <p:spPr>
            <a:xfrm>
              <a:off x="3224880" y="48625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&lt;메탈로 VINCENT&gt; 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149% | 리워드 | D-18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1745" name="CustomShape 35"/>
            <p:cNvSpPr/>
            <p:nvPr/>
          </p:nvSpPr>
          <p:spPr>
            <a:xfrm>
              <a:off x="3224880" y="39924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46" name="Group 36"/>
          <p:cNvGrpSpPr/>
          <p:nvPr/>
        </p:nvGrpSpPr>
        <p:grpSpPr>
          <a:xfrm>
            <a:off x="5164200" y="3992400"/>
            <a:ext cx="1770840" cy="1536120"/>
            <a:chOff x="5164200" y="3992400"/>
            <a:chExt cx="1770840" cy="1536120"/>
          </a:xfrm>
        </p:grpSpPr>
        <p:sp>
          <p:nvSpPr>
            <p:cNvPr id="1747" name="CustomShape 37"/>
            <p:cNvSpPr/>
            <p:nvPr/>
          </p:nvSpPr>
          <p:spPr>
            <a:xfrm>
              <a:off x="5164200" y="486252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&lt;메탈로 VINCENT&gt; 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149% | 리워드 | D-18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1748" name="CustomShape 38"/>
            <p:cNvSpPr/>
            <p:nvPr/>
          </p:nvSpPr>
          <p:spPr>
            <a:xfrm>
              <a:off x="5164200" y="399240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49" name="Group 39"/>
          <p:cNvGrpSpPr/>
          <p:nvPr/>
        </p:nvGrpSpPr>
        <p:grpSpPr>
          <a:xfrm>
            <a:off x="3229560" y="4000320"/>
            <a:ext cx="1781280" cy="872640"/>
            <a:chOff x="3229560" y="4000320"/>
            <a:chExt cx="1781280" cy="872640"/>
          </a:xfrm>
        </p:grpSpPr>
        <p:sp>
          <p:nvSpPr>
            <p:cNvPr id="1750" name="Line 40"/>
            <p:cNvSpPr/>
            <p:nvPr/>
          </p:nvSpPr>
          <p:spPr>
            <a:xfrm>
              <a:off x="3229560" y="4000320"/>
              <a:ext cx="178092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51" name="Line 41"/>
            <p:cNvSpPr/>
            <p:nvPr/>
          </p:nvSpPr>
          <p:spPr>
            <a:xfrm flipH="1">
              <a:off x="3239640" y="4000320"/>
              <a:ext cx="1771200" cy="8726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52" name="CustomShape 42"/>
          <p:cNvSpPr/>
          <p:nvPr/>
        </p:nvSpPr>
        <p:spPr>
          <a:xfrm>
            <a:off x="1181880" y="1550160"/>
            <a:ext cx="91080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프로젝트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753" name="CustomShape 43"/>
          <p:cNvSpPr/>
          <p:nvPr/>
        </p:nvSpPr>
        <p:spPr>
          <a:xfrm>
            <a:off x="1188000" y="3641760"/>
            <a:ext cx="10267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리워드 프로젝트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1754" name="Group 44"/>
          <p:cNvGrpSpPr/>
          <p:nvPr/>
        </p:nvGrpSpPr>
        <p:grpSpPr>
          <a:xfrm>
            <a:off x="5163480" y="3994920"/>
            <a:ext cx="1781280" cy="872640"/>
            <a:chOff x="5163480" y="3994920"/>
            <a:chExt cx="1781280" cy="872640"/>
          </a:xfrm>
        </p:grpSpPr>
        <p:sp>
          <p:nvSpPr>
            <p:cNvPr id="1755" name="Line 45"/>
            <p:cNvSpPr/>
            <p:nvPr/>
          </p:nvSpPr>
          <p:spPr>
            <a:xfrm>
              <a:off x="5163480" y="3994920"/>
              <a:ext cx="178128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56" name="Line 46"/>
            <p:cNvSpPr/>
            <p:nvPr/>
          </p:nvSpPr>
          <p:spPr>
            <a:xfrm flipH="1">
              <a:off x="5173200" y="3994920"/>
              <a:ext cx="1771200" cy="8726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57" name="CustomShape 47"/>
          <p:cNvSpPr/>
          <p:nvPr/>
        </p:nvSpPr>
        <p:spPr>
          <a:xfrm rot="5400000">
            <a:off x="7145640" y="252288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8" name="CustomShape 48"/>
          <p:cNvSpPr/>
          <p:nvPr/>
        </p:nvSpPr>
        <p:spPr>
          <a:xfrm rot="16200000" flipH="1">
            <a:off x="850680" y="252288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9" name="CustomShape 49"/>
          <p:cNvSpPr/>
          <p:nvPr/>
        </p:nvSpPr>
        <p:spPr>
          <a:xfrm rot="5400000">
            <a:off x="7145640" y="467172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0" name="CustomShape 50"/>
          <p:cNvSpPr/>
          <p:nvPr/>
        </p:nvSpPr>
        <p:spPr>
          <a:xfrm rot="16200000" flipH="1">
            <a:off x="850680" y="464436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1" name="그림 4"/>
          <p:cNvPicPr/>
          <p:nvPr/>
        </p:nvPicPr>
        <p:blipFill>
          <a:blip r:embed="rId2"/>
          <a:stretch/>
        </p:blipFill>
        <p:spPr>
          <a:xfrm>
            <a:off x="1082520" y="5990400"/>
            <a:ext cx="6046200" cy="604800"/>
          </a:xfrm>
          <a:prstGeom prst="rect">
            <a:avLst/>
          </a:prstGeom>
          <a:ln>
            <a:noFill/>
          </a:ln>
        </p:spPr>
      </p:pic>
      <p:sp>
        <p:nvSpPr>
          <p:cNvPr id="1762" name="CustomShape 51"/>
          <p:cNvSpPr/>
          <p:nvPr/>
        </p:nvSpPr>
        <p:spPr>
          <a:xfrm>
            <a:off x="1188000" y="5802840"/>
            <a:ext cx="10267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새로운 프로젝트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1763" name="CustomShape 52"/>
          <p:cNvSpPr/>
          <p:nvPr/>
        </p:nvSpPr>
        <p:spPr>
          <a:xfrm>
            <a:off x="3953160" y="191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764" name="CustomShape 53"/>
          <p:cNvSpPr/>
          <p:nvPr/>
        </p:nvSpPr>
        <p:spPr>
          <a:xfrm>
            <a:off x="6663240" y="32385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1765" name="Group 54"/>
          <p:cNvGrpSpPr/>
          <p:nvPr/>
        </p:nvGrpSpPr>
        <p:grpSpPr>
          <a:xfrm>
            <a:off x="7563240" y="5982480"/>
            <a:ext cx="541080" cy="477360"/>
            <a:chOff x="7563240" y="5982480"/>
            <a:chExt cx="541080" cy="477360"/>
          </a:xfrm>
        </p:grpSpPr>
        <p:sp>
          <p:nvSpPr>
            <p:cNvPr id="1766" name="CustomShape 55"/>
            <p:cNvSpPr/>
            <p:nvPr/>
          </p:nvSpPr>
          <p:spPr>
            <a:xfrm>
              <a:off x="7563240" y="59824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7" name="CustomShape 56"/>
            <p:cNvSpPr/>
            <p:nvPr/>
          </p:nvSpPr>
          <p:spPr>
            <a:xfrm>
              <a:off x="7668000" y="606852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8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user_w_sh_main_3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9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0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71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772" name="Table 5"/>
          <p:cNvGraphicFramePr/>
          <p:nvPr/>
        </p:nvGraphicFramePr>
        <p:xfrm>
          <a:off x="8509680" y="1289880"/>
          <a:ext cx="3531240" cy="24789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4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Footer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회사정보, 고객센터, 앱다운로드 QR코드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4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QR코드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스캔시 다운로드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3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투자위험 고지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 고정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73" name="Group 6"/>
          <p:cNvGrpSpPr/>
          <p:nvPr/>
        </p:nvGrpSpPr>
        <p:grpSpPr>
          <a:xfrm>
            <a:off x="1271160" y="3048120"/>
            <a:ext cx="1780920" cy="1536120"/>
            <a:chOff x="1271160" y="3048120"/>
            <a:chExt cx="1780920" cy="1536120"/>
          </a:xfrm>
        </p:grpSpPr>
        <p:grpSp>
          <p:nvGrpSpPr>
            <p:cNvPr id="1774" name="Group 7"/>
            <p:cNvGrpSpPr/>
            <p:nvPr/>
          </p:nvGrpSpPr>
          <p:grpSpPr>
            <a:xfrm>
              <a:off x="1280880" y="3048120"/>
              <a:ext cx="1770840" cy="1536120"/>
              <a:chOff x="1280880" y="3048120"/>
              <a:chExt cx="1770840" cy="1536120"/>
            </a:xfrm>
          </p:grpSpPr>
          <p:sp>
            <p:nvSpPr>
              <p:cNvPr id="1775" name="CustomShape 8"/>
              <p:cNvSpPr/>
              <p:nvPr/>
            </p:nvSpPr>
            <p:spPr>
              <a:xfrm>
                <a:off x="1280880" y="3918240"/>
                <a:ext cx="1770840" cy="6660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9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9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9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900" b="0" strike="noStrike" spc="-1">
                  <a:latin typeface="Noto Sans CJK JP"/>
                </a:endParaRPr>
              </a:p>
            </p:txBody>
          </p:sp>
          <p:sp>
            <p:nvSpPr>
              <p:cNvPr id="1776" name="CustomShape 9"/>
              <p:cNvSpPr/>
              <p:nvPr/>
            </p:nvSpPr>
            <p:spPr>
              <a:xfrm>
                <a:off x="1280880" y="3048120"/>
                <a:ext cx="1770840" cy="87984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777" name="Group 10"/>
            <p:cNvGrpSpPr/>
            <p:nvPr/>
          </p:nvGrpSpPr>
          <p:grpSpPr>
            <a:xfrm>
              <a:off x="1271160" y="3055680"/>
              <a:ext cx="1780920" cy="873000"/>
              <a:chOff x="1271160" y="3055680"/>
              <a:chExt cx="1780920" cy="873000"/>
            </a:xfrm>
          </p:grpSpPr>
          <p:sp>
            <p:nvSpPr>
              <p:cNvPr id="1778" name="Line 11"/>
              <p:cNvSpPr/>
              <p:nvPr/>
            </p:nvSpPr>
            <p:spPr>
              <a:xfrm>
                <a:off x="1271160" y="3055680"/>
                <a:ext cx="1780920" cy="8622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779" name="Line 12"/>
              <p:cNvSpPr/>
              <p:nvPr/>
            </p:nvSpPr>
            <p:spPr>
              <a:xfrm flipH="1">
                <a:off x="1280880" y="3055680"/>
                <a:ext cx="1771200" cy="87300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780" name="Group 13"/>
          <p:cNvGrpSpPr/>
          <p:nvPr/>
        </p:nvGrpSpPr>
        <p:grpSpPr>
          <a:xfrm>
            <a:off x="3278880" y="3048120"/>
            <a:ext cx="1770840" cy="1536120"/>
            <a:chOff x="3278880" y="3048120"/>
            <a:chExt cx="1770840" cy="1536120"/>
          </a:xfrm>
        </p:grpSpPr>
        <p:sp>
          <p:nvSpPr>
            <p:cNvPr id="1781" name="CustomShape 14"/>
            <p:cNvSpPr/>
            <p:nvPr/>
          </p:nvSpPr>
          <p:spPr>
            <a:xfrm>
              <a:off x="3278880" y="391824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&lt;메탈로 VINCENT&gt; 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149% | 리워드 | D-18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1782" name="CustomShape 15"/>
            <p:cNvSpPr/>
            <p:nvPr/>
          </p:nvSpPr>
          <p:spPr>
            <a:xfrm>
              <a:off x="3278880" y="304812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83" name="Group 16"/>
          <p:cNvGrpSpPr/>
          <p:nvPr/>
        </p:nvGrpSpPr>
        <p:grpSpPr>
          <a:xfrm>
            <a:off x="5218200" y="3048120"/>
            <a:ext cx="1770840" cy="1536120"/>
            <a:chOff x="5218200" y="3048120"/>
            <a:chExt cx="1770840" cy="1536120"/>
          </a:xfrm>
        </p:grpSpPr>
        <p:sp>
          <p:nvSpPr>
            <p:cNvPr id="1784" name="CustomShape 17"/>
            <p:cNvSpPr/>
            <p:nvPr/>
          </p:nvSpPr>
          <p:spPr>
            <a:xfrm>
              <a:off x="5218200" y="3918240"/>
              <a:ext cx="1770840" cy="66600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주식회사 메탈로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눈앞에서 직접 연주하는 듯한 생생함 &lt;메탈로 VINCENT&gt; </a:t>
              </a:r>
              <a:endParaRPr lang="en-US" sz="9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149% | 리워드 | D-18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1785" name="CustomShape 18"/>
            <p:cNvSpPr/>
            <p:nvPr/>
          </p:nvSpPr>
          <p:spPr>
            <a:xfrm>
              <a:off x="5218200" y="3048120"/>
              <a:ext cx="1770840" cy="879840"/>
            </a:xfrm>
            <a:prstGeom prst="rect">
              <a:avLst/>
            </a:prstGeom>
            <a:solidFill>
              <a:schemeClr val="bg1"/>
            </a:solidFill>
            <a:ln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786" name="Group 19"/>
          <p:cNvGrpSpPr/>
          <p:nvPr/>
        </p:nvGrpSpPr>
        <p:grpSpPr>
          <a:xfrm>
            <a:off x="3284280" y="3055680"/>
            <a:ext cx="1780920" cy="873000"/>
            <a:chOff x="3284280" y="3055680"/>
            <a:chExt cx="1780920" cy="873000"/>
          </a:xfrm>
        </p:grpSpPr>
        <p:sp>
          <p:nvSpPr>
            <p:cNvPr id="1787" name="Line 20"/>
            <p:cNvSpPr/>
            <p:nvPr/>
          </p:nvSpPr>
          <p:spPr>
            <a:xfrm>
              <a:off x="3284280" y="3055680"/>
              <a:ext cx="1780920" cy="862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88" name="Line 21"/>
            <p:cNvSpPr/>
            <p:nvPr/>
          </p:nvSpPr>
          <p:spPr>
            <a:xfrm flipH="1">
              <a:off x="3293640" y="3055680"/>
              <a:ext cx="1771560" cy="8730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89" name="CustomShape 22"/>
          <p:cNvSpPr/>
          <p:nvPr/>
        </p:nvSpPr>
        <p:spPr>
          <a:xfrm>
            <a:off x="1259640" y="2697480"/>
            <a:ext cx="12931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다가올 펀딩 미리보기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1790" name="Group 23"/>
          <p:cNvGrpSpPr/>
          <p:nvPr/>
        </p:nvGrpSpPr>
        <p:grpSpPr>
          <a:xfrm>
            <a:off x="5218200" y="3050640"/>
            <a:ext cx="1780920" cy="872640"/>
            <a:chOff x="5218200" y="3050640"/>
            <a:chExt cx="1780920" cy="872640"/>
          </a:xfrm>
        </p:grpSpPr>
        <p:sp>
          <p:nvSpPr>
            <p:cNvPr id="1791" name="Line 24"/>
            <p:cNvSpPr/>
            <p:nvPr/>
          </p:nvSpPr>
          <p:spPr>
            <a:xfrm>
              <a:off x="5218200" y="3050640"/>
              <a:ext cx="1780920" cy="8618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92" name="Line 25"/>
            <p:cNvSpPr/>
            <p:nvPr/>
          </p:nvSpPr>
          <p:spPr>
            <a:xfrm flipH="1">
              <a:off x="5227560" y="3050640"/>
              <a:ext cx="1771560" cy="8726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1793" name="CustomShape 26"/>
          <p:cNvSpPr/>
          <p:nvPr/>
        </p:nvSpPr>
        <p:spPr>
          <a:xfrm rot="5400000">
            <a:off x="7199640" y="387540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4" name="CustomShape 27"/>
          <p:cNvSpPr/>
          <p:nvPr/>
        </p:nvSpPr>
        <p:spPr>
          <a:xfrm rot="16200000" flipH="1">
            <a:off x="904680" y="3848400"/>
            <a:ext cx="238320" cy="18036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5" name="그림 3"/>
          <p:cNvPicPr/>
          <p:nvPr/>
        </p:nvPicPr>
        <p:blipFill>
          <a:blip r:embed="rId2"/>
          <a:stretch/>
        </p:blipFill>
        <p:spPr>
          <a:xfrm>
            <a:off x="865440" y="1289880"/>
            <a:ext cx="6643800" cy="1136880"/>
          </a:xfrm>
          <a:prstGeom prst="rect">
            <a:avLst/>
          </a:prstGeom>
          <a:ln>
            <a:noFill/>
          </a:ln>
        </p:spPr>
      </p:pic>
      <p:graphicFrame>
        <p:nvGraphicFramePr>
          <p:cNvPr id="1796" name="Table 28"/>
          <p:cNvGraphicFramePr/>
          <p:nvPr/>
        </p:nvGraphicFramePr>
        <p:xfrm>
          <a:off x="167400" y="5381640"/>
          <a:ext cx="8022240" cy="1239480"/>
        </p:xfrm>
        <a:graphic>
          <a:graphicData uri="http://schemas.openxmlformats.org/drawingml/2006/table">
            <a:tbl>
              <a:tblPr/>
              <a:tblGrid>
                <a:gridCol w="8022600"/>
              </a:tblGrid>
              <a:tr h="815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24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투자위험고지</a:t>
                      </a:r>
                      <a:r>
                        <a:rPr lang="en-US" sz="7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비상장기업 투자는 원금 손실의 가능성이 크니 </a:t>
                      </a:r>
                      <a:r>
                        <a:rPr lang="en-US" sz="700" b="0" u="sng" strike="noStrike" spc="-1">
                          <a:solidFill>
                            <a:srgbClr val="FFFFFF"/>
                          </a:solidFill>
                          <a:uFillTx/>
                          <a:latin typeface="맑은 고딕"/>
                        </a:rPr>
                        <a:t>투자 위험 안내</a:t>
                      </a:r>
                      <a:r>
                        <a:rPr lang="en-US" sz="7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를 꼭 확인하세요. </a:t>
                      </a:r>
                      <a:r>
                        <a:rPr lang="en-US" sz="7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Fun딩 </a:t>
                      </a:r>
                      <a:r>
                        <a:rPr lang="en-US" sz="7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(주)는 크라우드 펀딩 플랫폼을 제공하는 중개자로 자금을 모집하는 당사자가 아니며, 투자손실의 위험을 보전하거나 보상품 제공을 보장해 드리지 못합니다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8171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7" name="Table 29"/>
          <p:cNvGraphicFramePr/>
          <p:nvPr/>
        </p:nvGraphicFramePr>
        <p:xfrm>
          <a:off x="2131560" y="5460840"/>
          <a:ext cx="1959480" cy="594720"/>
        </p:xfrm>
        <a:graphic>
          <a:graphicData uri="http://schemas.openxmlformats.org/drawingml/2006/table">
            <a:tbl>
              <a:tblPr/>
              <a:tblGrid>
                <a:gridCol w="706680"/>
                <a:gridCol w="1253160"/>
              </a:tblGrid>
              <a:tr h="219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Fun딩 ㈜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사업자등록번호 220-88-37661</a:t>
                      </a:r>
                      <a:endParaRPr lang="en-US" sz="6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19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서울특별시 종로구 미려빌딩6층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219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© WADIZ Platform Co., Ltd.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8" name="Table 30"/>
          <p:cNvGraphicFramePr/>
          <p:nvPr/>
        </p:nvGraphicFramePr>
        <p:xfrm>
          <a:off x="4258800" y="5428800"/>
          <a:ext cx="1214640" cy="471240"/>
        </p:xfrm>
        <a:graphic>
          <a:graphicData uri="http://schemas.openxmlformats.org/drawingml/2006/table">
            <a:tbl>
              <a:tblPr/>
              <a:tblGrid>
                <a:gridCol w="1215000"/>
              </a:tblGrid>
              <a:tr h="23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6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Email : ezen2@gmail.com</a:t>
                      </a:r>
                      <a:endParaRPr lang="en-US" sz="6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  <a:tr h="235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고객센터 : 0000-0000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noFill/>
                    </a:lnL>
                    <a:lnR w="6480">
                      <a:noFill/>
                    </a:lnR>
                    <a:lnT w="6480">
                      <a:noFill/>
                    </a:lnT>
                    <a:lnB w="6480">
                      <a:noFill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799" name="Group 31"/>
          <p:cNvGrpSpPr/>
          <p:nvPr/>
        </p:nvGrpSpPr>
        <p:grpSpPr>
          <a:xfrm>
            <a:off x="5757480" y="5460840"/>
            <a:ext cx="1253880" cy="700920"/>
            <a:chOff x="5757480" y="5460840"/>
            <a:chExt cx="1253880" cy="700920"/>
          </a:xfrm>
        </p:grpSpPr>
        <p:pic>
          <p:nvPicPr>
            <p:cNvPr id="1800" name="그림 8"/>
            <p:cNvPicPr/>
            <p:nvPr/>
          </p:nvPicPr>
          <p:blipFill>
            <a:blip r:embed="rId3"/>
            <a:stretch/>
          </p:blipFill>
          <p:spPr>
            <a:xfrm>
              <a:off x="5848200" y="5460840"/>
              <a:ext cx="496440" cy="49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1" name="그림 74"/>
            <p:cNvPicPr/>
            <p:nvPr/>
          </p:nvPicPr>
          <p:blipFill>
            <a:blip r:embed="rId3"/>
            <a:stretch/>
          </p:blipFill>
          <p:spPr>
            <a:xfrm>
              <a:off x="6514920" y="5460840"/>
              <a:ext cx="496440" cy="496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02" name="CustomShape 32"/>
            <p:cNvSpPr/>
            <p:nvPr/>
          </p:nvSpPr>
          <p:spPr>
            <a:xfrm>
              <a:off x="5757480" y="5965200"/>
              <a:ext cx="665280" cy="196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안드로이드앱</a:t>
              </a:r>
              <a:endParaRPr lang="en-US" sz="700" b="0" strike="noStrike" spc="-1">
                <a:latin typeface="Noto Sans CJK JP"/>
              </a:endParaRPr>
            </a:p>
          </p:txBody>
        </p:sp>
        <p:sp>
          <p:nvSpPr>
            <p:cNvPr id="1803" name="CustomShape 33"/>
            <p:cNvSpPr/>
            <p:nvPr/>
          </p:nvSpPr>
          <p:spPr>
            <a:xfrm>
              <a:off x="6550200" y="5965200"/>
              <a:ext cx="425880" cy="196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IOS 앱</a:t>
              </a:r>
              <a:endParaRPr lang="en-US" sz="700" b="0" strike="noStrike" spc="-1">
                <a:latin typeface="Noto Sans CJK JP"/>
              </a:endParaRPr>
            </a:p>
          </p:txBody>
        </p:sp>
      </p:grpSp>
      <p:sp>
        <p:nvSpPr>
          <p:cNvPr id="1804" name="CustomShape 34"/>
          <p:cNvSpPr/>
          <p:nvPr/>
        </p:nvSpPr>
        <p:spPr>
          <a:xfrm>
            <a:off x="833400" y="52869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805" name="CustomShape 35"/>
          <p:cNvSpPr/>
          <p:nvPr/>
        </p:nvSpPr>
        <p:spPr>
          <a:xfrm>
            <a:off x="5810760" y="5101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806" name="CustomShape 36"/>
          <p:cNvSpPr/>
          <p:nvPr/>
        </p:nvSpPr>
        <p:spPr>
          <a:xfrm>
            <a:off x="3872520" y="59266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1807" name="그림 44"/>
          <p:cNvPicPr/>
          <p:nvPr/>
        </p:nvPicPr>
        <p:blipFill>
          <a:blip r:embed="rId4"/>
          <a:stretch/>
        </p:blipFill>
        <p:spPr>
          <a:xfrm>
            <a:off x="1218240" y="5406840"/>
            <a:ext cx="725760" cy="725760"/>
          </a:xfrm>
          <a:prstGeom prst="rect">
            <a:avLst/>
          </a:prstGeom>
          <a:ln>
            <a:noFill/>
          </a:ln>
        </p:spPr>
      </p:pic>
      <p:grpSp>
        <p:nvGrpSpPr>
          <p:cNvPr id="1808" name="Group 37"/>
          <p:cNvGrpSpPr/>
          <p:nvPr/>
        </p:nvGrpSpPr>
        <p:grpSpPr>
          <a:xfrm>
            <a:off x="7537320" y="4763880"/>
            <a:ext cx="541080" cy="477360"/>
            <a:chOff x="7537320" y="4763880"/>
            <a:chExt cx="541080" cy="477360"/>
          </a:xfrm>
        </p:grpSpPr>
        <p:sp>
          <p:nvSpPr>
            <p:cNvPr id="1809" name="CustomShape 38"/>
            <p:cNvSpPr/>
            <p:nvPr/>
          </p:nvSpPr>
          <p:spPr>
            <a:xfrm>
              <a:off x="7537320" y="47638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0" name="CustomShape 39"/>
            <p:cNvSpPr/>
            <p:nvPr/>
          </p:nvSpPr>
          <p:spPr>
            <a:xfrm>
              <a:off x="7641720" y="484956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1" name="Table 1"/>
          <p:cNvGraphicFramePr/>
          <p:nvPr/>
        </p:nvGraphicFramePr>
        <p:xfrm>
          <a:off x="131760" y="115920"/>
          <a:ext cx="4123440" cy="110232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user_w_sh_main_chat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메인화면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2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3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14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15" name="Group 5"/>
          <p:cNvGrpSpPr/>
          <p:nvPr/>
        </p:nvGrpSpPr>
        <p:grpSpPr>
          <a:xfrm>
            <a:off x="1127520" y="3996360"/>
            <a:ext cx="1109160" cy="1172520"/>
            <a:chOff x="1127520" y="3996360"/>
            <a:chExt cx="1109160" cy="1172520"/>
          </a:xfrm>
        </p:grpSpPr>
        <p:grpSp>
          <p:nvGrpSpPr>
            <p:cNvPr id="1816" name="Group 6"/>
            <p:cNvGrpSpPr/>
            <p:nvPr/>
          </p:nvGrpSpPr>
          <p:grpSpPr>
            <a:xfrm>
              <a:off x="1127880" y="3996360"/>
              <a:ext cx="1108440" cy="1172520"/>
              <a:chOff x="1127880" y="3996360"/>
              <a:chExt cx="1108440" cy="1172520"/>
            </a:xfrm>
          </p:grpSpPr>
          <p:sp>
            <p:nvSpPr>
              <p:cNvPr id="1817" name="CustomShape 7"/>
              <p:cNvSpPr/>
              <p:nvPr/>
            </p:nvSpPr>
            <p:spPr>
              <a:xfrm>
                <a:off x="1127880" y="4578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818" name="CustomShape 8"/>
              <p:cNvSpPr/>
              <p:nvPr/>
            </p:nvSpPr>
            <p:spPr>
              <a:xfrm>
                <a:off x="1127880" y="399636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19" name="Group 9"/>
            <p:cNvGrpSpPr/>
            <p:nvPr/>
          </p:nvGrpSpPr>
          <p:grpSpPr>
            <a:xfrm>
              <a:off x="1127520" y="3996360"/>
              <a:ext cx="1109160" cy="590760"/>
              <a:chOff x="1127520" y="3996360"/>
              <a:chExt cx="1109160" cy="590760"/>
            </a:xfrm>
          </p:grpSpPr>
          <p:sp>
            <p:nvSpPr>
              <p:cNvPr id="1820" name="Line 10"/>
              <p:cNvSpPr/>
              <p:nvPr/>
            </p:nvSpPr>
            <p:spPr>
              <a:xfrm>
                <a:off x="1127520" y="3996360"/>
                <a:ext cx="1109160" cy="5907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21" name="Line 11"/>
              <p:cNvSpPr/>
              <p:nvPr/>
            </p:nvSpPr>
            <p:spPr>
              <a:xfrm flipH="1">
                <a:off x="1127520" y="399636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822" name="Group 12"/>
          <p:cNvGrpSpPr/>
          <p:nvPr/>
        </p:nvGrpSpPr>
        <p:grpSpPr>
          <a:xfrm>
            <a:off x="2434680" y="3991680"/>
            <a:ext cx="1109160" cy="1172880"/>
            <a:chOff x="2434680" y="3991680"/>
            <a:chExt cx="1109160" cy="1172880"/>
          </a:xfrm>
        </p:grpSpPr>
        <p:grpSp>
          <p:nvGrpSpPr>
            <p:cNvPr id="1823" name="Group 13"/>
            <p:cNvGrpSpPr/>
            <p:nvPr/>
          </p:nvGrpSpPr>
          <p:grpSpPr>
            <a:xfrm>
              <a:off x="2435040" y="3992040"/>
              <a:ext cx="1108440" cy="1172520"/>
              <a:chOff x="2435040" y="3992040"/>
              <a:chExt cx="1108440" cy="1172520"/>
            </a:xfrm>
          </p:grpSpPr>
          <p:sp>
            <p:nvSpPr>
              <p:cNvPr id="1824" name="CustomShape 14"/>
              <p:cNvSpPr/>
              <p:nvPr/>
            </p:nvSpPr>
            <p:spPr>
              <a:xfrm>
                <a:off x="243504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825" name="CustomShape 15"/>
              <p:cNvSpPr/>
              <p:nvPr/>
            </p:nvSpPr>
            <p:spPr>
              <a:xfrm>
                <a:off x="243504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26" name="Group 16"/>
            <p:cNvGrpSpPr/>
            <p:nvPr/>
          </p:nvGrpSpPr>
          <p:grpSpPr>
            <a:xfrm>
              <a:off x="2434680" y="3991680"/>
              <a:ext cx="1109160" cy="591120"/>
              <a:chOff x="2434680" y="3991680"/>
              <a:chExt cx="1109160" cy="591120"/>
            </a:xfrm>
          </p:grpSpPr>
          <p:sp>
            <p:nvSpPr>
              <p:cNvPr id="1827" name="Line 17"/>
              <p:cNvSpPr/>
              <p:nvPr/>
            </p:nvSpPr>
            <p:spPr>
              <a:xfrm>
                <a:off x="243468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28" name="Line 18"/>
              <p:cNvSpPr/>
              <p:nvPr/>
            </p:nvSpPr>
            <p:spPr>
              <a:xfrm flipH="1">
                <a:off x="243468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829" name="Group 19"/>
          <p:cNvGrpSpPr/>
          <p:nvPr/>
        </p:nvGrpSpPr>
        <p:grpSpPr>
          <a:xfrm>
            <a:off x="3726360" y="3991680"/>
            <a:ext cx="1109160" cy="1172880"/>
            <a:chOff x="3726360" y="3991680"/>
            <a:chExt cx="1109160" cy="1172880"/>
          </a:xfrm>
        </p:grpSpPr>
        <p:grpSp>
          <p:nvGrpSpPr>
            <p:cNvPr id="1830" name="Group 20"/>
            <p:cNvGrpSpPr/>
            <p:nvPr/>
          </p:nvGrpSpPr>
          <p:grpSpPr>
            <a:xfrm>
              <a:off x="3726360" y="3992040"/>
              <a:ext cx="1108440" cy="1172520"/>
              <a:chOff x="3726360" y="3992040"/>
              <a:chExt cx="1108440" cy="1172520"/>
            </a:xfrm>
          </p:grpSpPr>
          <p:sp>
            <p:nvSpPr>
              <p:cNvPr id="1831" name="CustomShape 21"/>
              <p:cNvSpPr/>
              <p:nvPr/>
            </p:nvSpPr>
            <p:spPr>
              <a:xfrm>
                <a:off x="3726360" y="457416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832" name="CustomShape 22"/>
              <p:cNvSpPr/>
              <p:nvPr/>
            </p:nvSpPr>
            <p:spPr>
              <a:xfrm>
                <a:off x="3726360" y="399204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33" name="Group 23"/>
            <p:cNvGrpSpPr/>
            <p:nvPr/>
          </p:nvGrpSpPr>
          <p:grpSpPr>
            <a:xfrm>
              <a:off x="3726360" y="3991680"/>
              <a:ext cx="1109160" cy="591120"/>
              <a:chOff x="3726360" y="3991680"/>
              <a:chExt cx="1109160" cy="591120"/>
            </a:xfrm>
          </p:grpSpPr>
          <p:sp>
            <p:nvSpPr>
              <p:cNvPr id="1834" name="Line 24"/>
              <p:cNvSpPr/>
              <p:nvPr/>
            </p:nvSpPr>
            <p:spPr>
              <a:xfrm>
                <a:off x="3726360" y="399168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35" name="Line 25"/>
              <p:cNvSpPr/>
              <p:nvPr/>
            </p:nvSpPr>
            <p:spPr>
              <a:xfrm flipH="1">
                <a:off x="3726360" y="399168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1836" name="Group 26"/>
          <p:cNvGrpSpPr/>
          <p:nvPr/>
        </p:nvGrpSpPr>
        <p:grpSpPr>
          <a:xfrm>
            <a:off x="1127520" y="5301000"/>
            <a:ext cx="1109160" cy="1172880"/>
            <a:chOff x="1127520" y="5301000"/>
            <a:chExt cx="1109160" cy="1172880"/>
          </a:xfrm>
        </p:grpSpPr>
        <p:grpSp>
          <p:nvGrpSpPr>
            <p:cNvPr id="1837" name="Group 27"/>
            <p:cNvGrpSpPr/>
            <p:nvPr/>
          </p:nvGrpSpPr>
          <p:grpSpPr>
            <a:xfrm>
              <a:off x="1127880" y="5301000"/>
              <a:ext cx="1108440" cy="1172880"/>
              <a:chOff x="1127880" y="5301000"/>
              <a:chExt cx="1108440" cy="1172880"/>
            </a:xfrm>
          </p:grpSpPr>
          <p:sp>
            <p:nvSpPr>
              <p:cNvPr id="1838" name="CustomShape 28"/>
              <p:cNvSpPr/>
              <p:nvPr/>
            </p:nvSpPr>
            <p:spPr>
              <a:xfrm>
                <a:off x="1127880" y="5883480"/>
                <a:ext cx="1108440" cy="590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주식회사 메탈로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눈앞에서 직접 연주하는 듯한 생생함 &lt;메탈로 VINCENT&gt; </a:t>
                </a:r>
                <a:endParaRPr lang="en-US" sz="700" b="0" strike="noStrike" spc="-1">
                  <a:latin typeface="Noto Sans CJK JP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7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149% | 리워드 | D-18</a:t>
                </a:r>
                <a:endParaRPr lang="en-US" sz="700" b="0" strike="noStrike" spc="-1">
                  <a:latin typeface="Noto Sans CJK JP"/>
                </a:endParaRPr>
              </a:p>
            </p:txBody>
          </p:sp>
          <p:sp>
            <p:nvSpPr>
              <p:cNvPr id="1839" name="CustomShape 29"/>
              <p:cNvSpPr/>
              <p:nvPr/>
            </p:nvSpPr>
            <p:spPr>
              <a:xfrm>
                <a:off x="1127880" y="5301000"/>
                <a:ext cx="1108440" cy="581400"/>
              </a:xfrm>
              <a:prstGeom prst="rect">
                <a:avLst/>
              </a:prstGeom>
              <a:solidFill>
                <a:schemeClr val="bg1"/>
              </a:solidFill>
              <a:ln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40" name="Group 30"/>
            <p:cNvGrpSpPr/>
            <p:nvPr/>
          </p:nvGrpSpPr>
          <p:grpSpPr>
            <a:xfrm>
              <a:off x="1127520" y="5301000"/>
              <a:ext cx="1109160" cy="591120"/>
              <a:chOff x="1127520" y="5301000"/>
              <a:chExt cx="1109160" cy="591120"/>
            </a:xfrm>
          </p:grpSpPr>
          <p:sp>
            <p:nvSpPr>
              <p:cNvPr id="1841" name="Line 31"/>
              <p:cNvSpPr/>
              <p:nvPr/>
            </p:nvSpPr>
            <p:spPr>
              <a:xfrm>
                <a:off x="1127520" y="5301000"/>
                <a:ext cx="1109160" cy="59112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42" name="Line 32"/>
              <p:cNvSpPr/>
              <p:nvPr/>
            </p:nvSpPr>
            <p:spPr>
              <a:xfrm flipH="1">
                <a:off x="1127520" y="5301000"/>
                <a:ext cx="1109160" cy="587160"/>
              </a:xfrm>
              <a:prstGeom prst="line">
                <a:avLst/>
              </a:prstGeom>
              <a:ln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aphicFrame>
        <p:nvGraphicFramePr>
          <p:cNvPr id="1843" name="Table 33"/>
          <p:cNvGraphicFramePr/>
          <p:nvPr/>
        </p:nvGraphicFramePr>
        <p:xfrm>
          <a:off x="167400" y="1247040"/>
          <a:ext cx="8031600" cy="2648880"/>
        </p:xfrm>
        <a:graphic>
          <a:graphicData uri="http://schemas.openxmlformats.org/drawingml/2006/table">
            <a:tbl>
              <a:tblPr/>
              <a:tblGrid>
                <a:gridCol w="3194640"/>
                <a:gridCol w="1169640"/>
                <a:gridCol w="3667680"/>
              </a:tblGrid>
              <a:tr h="3920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이벤트 제목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noFill/>
                    </a:lnB>
                    <a:solidFill>
                      <a:srgbClr val="3B383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704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333F4F"/>
                          </a:solidFill>
                          <a:latin typeface="맑은 고딕"/>
                        </a:rPr>
                        <a:t>투자   리워드   더보기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000000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333F4F"/>
                          </a:solidFill>
                          <a:latin typeface="맑은 고딕"/>
                        </a:rPr>
                        <a:t>로그인   회원가입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noFill/>
                    </a:lnT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8864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844" name="CustomShape 34"/>
          <p:cNvSpPr/>
          <p:nvPr/>
        </p:nvSpPr>
        <p:spPr>
          <a:xfrm>
            <a:off x="5871240" y="1683720"/>
            <a:ext cx="1216080" cy="272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440">
            <a:solidFill>
              <a:srgbClr val="DC7F0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DC7F0D"/>
                </a:solidFill>
                <a:latin typeface="맑은 고딕"/>
                <a:ea typeface="DejaVu Sans"/>
              </a:rPr>
              <a:t>펀딩오픈신청하기</a:t>
            </a:r>
            <a:endParaRPr lang="en-US" sz="1000" b="0" strike="noStrike" spc="-1">
              <a:latin typeface="Noto Sans CJK JP"/>
            </a:endParaRPr>
          </a:p>
        </p:txBody>
      </p:sp>
      <p:graphicFrame>
        <p:nvGraphicFramePr>
          <p:cNvPr id="1845" name="Table 35"/>
          <p:cNvGraphicFramePr/>
          <p:nvPr/>
        </p:nvGraphicFramePr>
        <p:xfrm>
          <a:off x="4975560" y="3910680"/>
          <a:ext cx="2116440" cy="2647440"/>
        </p:xfrm>
        <a:graphic>
          <a:graphicData uri="http://schemas.openxmlformats.org/drawingml/2006/table">
            <a:tbl>
              <a:tblPr/>
              <a:tblGrid>
                <a:gridCol w="2116800"/>
              </a:tblGrid>
              <a:tr h="26478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noFill/>
                    </a:lnT>
                    <a:lnB w="3816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46" name="Line 36"/>
          <p:cNvSpPr/>
          <p:nvPr/>
        </p:nvSpPr>
        <p:spPr>
          <a:xfrm>
            <a:off x="157680" y="6558480"/>
            <a:ext cx="8032320" cy="360"/>
          </a:xfrm>
          <a:prstGeom prst="line">
            <a:avLst/>
          </a:prstGeom>
          <a:ln w="12600">
            <a:solidFill>
              <a:srgbClr val="A1A1A1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graphicFrame>
        <p:nvGraphicFramePr>
          <p:cNvPr id="1847" name="Table 37"/>
          <p:cNvGraphicFramePr/>
          <p:nvPr/>
        </p:nvGraphicFramePr>
        <p:xfrm>
          <a:off x="5098680" y="4417200"/>
          <a:ext cx="1870200" cy="2381040"/>
        </p:xfrm>
        <a:graphic>
          <a:graphicData uri="http://schemas.openxmlformats.org/drawingml/2006/table">
            <a:tbl>
              <a:tblPr/>
              <a:tblGrid>
                <a:gridCol w="218880"/>
                <a:gridCol w="982440"/>
                <a:gridCol w="669240"/>
              </a:tblGrid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6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9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9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7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눈앞에서 직접 연주하는 듯한 생생함 &lt;메탈로 VINCENT&gt; </a:t>
                      </a:r>
                      <a:endParaRPr lang="en-US" sz="7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48" name="CustomShape 38"/>
          <p:cNvSpPr/>
          <p:nvPr/>
        </p:nvSpPr>
        <p:spPr>
          <a:xfrm>
            <a:off x="5036760" y="3980880"/>
            <a:ext cx="1181520" cy="43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실시간랭킹</a:t>
            </a:r>
            <a:endParaRPr lang="en-US" sz="1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800" b="0" u="sng" strike="noStrike" spc="-1">
                <a:solidFill>
                  <a:srgbClr val="000000"/>
                </a:solidFill>
                <a:uFillTx/>
                <a:latin typeface="맑은 고딕"/>
                <a:ea typeface="DejaVu Sans"/>
              </a:rPr>
              <a:t>투자</a:t>
            </a:r>
            <a:r>
              <a:rPr lang="en-US" sz="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8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리워드</a:t>
            </a:r>
            <a:endParaRPr lang="en-US" sz="800" b="0" strike="noStrike" spc="-1">
              <a:latin typeface="Noto Sans CJK JP"/>
            </a:endParaRPr>
          </a:p>
        </p:txBody>
      </p:sp>
      <p:graphicFrame>
        <p:nvGraphicFramePr>
          <p:cNvPr id="1849" name="Table 39"/>
          <p:cNvGraphicFramePr/>
          <p:nvPr/>
        </p:nvGraphicFramePr>
        <p:xfrm>
          <a:off x="6369120" y="44661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0" name="Table 40"/>
          <p:cNvGraphicFramePr/>
          <p:nvPr/>
        </p:nvGraphicFramePr>
        <p:xfrm>
          <a:off x="6369120" y="486972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1" name="Table 41"/>
          <p:cNvGraphicFramePr/>
          <p:nvPr/>
        </p:nvGraphicFramePr>
        <p:xfrm>
          <a:off x="6369120" y="530604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2" name="Table 42"/>
          <p:cNvGraphicFramePr/>
          <p:nvPr/>
        </p:nvGraphicFramePr>
        <p:xfrm>
          <a:off x="6369120" y="569556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53" name="Table 43"/>
          <p:cNvGraphicFramePr/>
          <p:nvPr/>
        </p:nvGraphicFramePr>
        <p:xfrm>
          <a:off x="6369120" y="6110280"/>
          <a:ext cx="553680" cy="457200"/>
        </p:xfrm>
        <a:graphic>
          <a:graphicData uri="http://schemas.openxmlformats.org/drawingml/2006/table">
            <a:tbl>
              <a:tblPr/>
              <a:tblGrid>
                <a:gridCol w="554040"/>
              </a:tblGrid>
              <a:tr h="457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54" name="CustomShape 44"/>
          <p:cNvSpPr/>
          <p:nvPr/>
        </p:nvSpPr>
        <p:spPr>
          <a:xfrm>
            <a:off x="5950800" y="40503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1855" name="그림 15"/>
          <p:cNvPicPr/>
          <p:nvPr/>
        </p:nvPicPr>
        <p:blipFill>
          <a:blip r:embed="rId2">
            <a:lum bright="70000" contrast="-70000"/>
          </a:blip>
          <a:stretch/>
        </p:blipFill>
        <p:spPr>
          <a:xfrm>
            <a:off x="4628880" y="1380240"/>
            <a:ext cx="123840" cy="123840"/>
          </a:xfrm>
          <a:prstGeom prst="rect">
            <a:avLst/>
          </a:prstGeom>
          <a:ln>
            <a:noFill/>
          </a:ln>
        </p:spPr>
      </p:pic>
      <p:pic>
        <p:nvPicPr>
          <p:cNvPr id="1856" name="그림 16"/>
          <p:cNvPicPr/>
          <p:nvPr/>
        </p:nvPicPr>
        <p:blipFill>
          <a:blip r:embed="rId3"/>
          <a:stretch/>
        </p:blipFill>
        <p:spPr>
          <a:xfrm>
            <a:off x="1127880" y="3446280"/>
            <a:ext cx="1004760" cy="290880"/>
          </a:xfrm>
          <a:prstGeom prst="rect">
            <a:avLst/>
          </a:prstGeom>
          <a:ln>
            <a:noFill/>
          </a:ln>
        </p:spPr>
      </p:pic>
      <p:pic>
        <p:nvPicPr>
          <p:cNvPr id="1857" name="그림 17"/>
          <p:cNvPicPr/>
          <p:nvPr/>
        </p:nvPicPr>
        <p:blipFill>
          <a:blip r:embed="rId4"/>
          <a:stretch/>
        </p:blipFill>
        <p:spPr>
          <a:xfrm>
            <a:off x="2340000" y="5216760"/>
            <a:ext cx="2588400" cy="1320120"/>
          </a:xfrm>
          <a:prstGeom prst="rect">
            <a:avLst/>
          </a:prstGeom>
          <a:ln>
            <a:noFill/>
          </a:ln>
        </p:spPr>
      </p:pic>
      <p:grpSp>
        <p:nvGrpSpPr>
          <p:cNvPr id="1858" name="Group 45"/>
          <p:cNvGrpSpPr/>
          <p:nvPr/>
        </p:nvGrpSpPr>
        <p:grpSpPr>
          <a:xfrm>
            <a:off x="7563240" y="5982480"/>
            <a:ext cx="541080" cy="477360"/>
            <a:chOff x="7563240" y="5982480"/>
            <a:chExt cx="541080" cy="477360"/>
          </a:xfrm>
        </p:grpSpPr>
        <p:sp>
          <p:nvSpPr>
            <p:cNvPr id="1859" name="CustomShape 46"/>
            <p:cNvSpPr/>
            <p:nvPr/>
          </p:nvSpPr>
          <p:spPr>
            <a:xfrm>
              <a:off x="7563240" y="5982480"/>
              <a:ext cx="541080" cy="4773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0" name="CustomShape 47"/>
            <p:cNvSpPr/>
            <p:nvPr/>
          </p:nvSpPr>
          <p:spPr>
            <a:xfrm>
              <a:off x="7668000" y="6068520"/>
              <a:ext cx="341280" cy="28080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861" name="그림 65"/>
          <p:cNvPicPr/>
          <p:nvPr/>
        </p:nvPicPr>
        <p:blipFill>
          <a:blip r:embed="rId5"/>
          <a:stretch/>
        </p:blipFill>
        <p:spPr>
          <a:xfrm>
            <a:off x="934200" y="1710720"/>
            <a:ext cx="970920" cy="218520"/>
          </a:xfrm>
          <a:prstGeom prst="rect">
            <a:avLst/>
          </a:prstGeom>
          <a:ln>
            <a:noFill/>
          </a:ln>
        </p:spPr>
      </p:pic>
      <p:grpSp>
        <p:nvGrpSpPr>
          <p:cNvPr id="1862" name="Group 48"/>
          <p:cNvGrpSpPr/>
          <p:nvPr/>
        </p:nvGrpSpPr>
        <p:grpSpPr>
          <a:xfrm>
            <a:off x="4736160" y="1650960"/>
            <a:ext cx="2775240" cy="4785120"/>
            <a:chOff x="4736160" y="1650960"/>
            <a:chExt cx="2775240" cy="4785120"/>
          </a:xfrm>
        </p:grpSpPr>
        <p:sp>
          <p:nvSpPr>
            <p:cNvPr id="1863" name="CustomShape 49"/>
            <p:cNvSpPr/>
            <p:nvPr/>
          </p:nvSpPr>
          <p:spPr>
            <a:xfrm>
              <a:off x="4736160" y="1650960"/>
              <a:ext cx="2774880" cy="455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64" name="그림 101"/>
            <p:cNvPicPr/>
            <p:nvPr/>
          </p:nvPicPr>
          <p:blipFill>
            <a:blip r:embed="rId6"/>
            <a:stretch/>
          </p:blipFill>
          <p:spPr>
            <a:xfrm>
              <a:off x="7003080" y="222192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65" name="그림 102"/>
            <p:cNvPicPr/>
            <p:nvPr/>
          </p:nvPicPr>
          <p:blipFill>
            <a:blip r:embed="rId6"/>
            <a:stretch/>
          </p:blipFill>
          <p:spPr>
            <a:xfrm>
              <a:off x="4803840" y="295524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66" name="그림 103"/>
            <p:cNvPicPr/>
            <p:nvPr/>
          </p:nvPicPr>
          <p:blipFill>
            <a:blip r:embed="rId6"/>
            <a:stretch/>
          </p:blipFill>
          <p:spPr>
            <a:xfrm>
              <a:off x="7024320" y="375084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67" name="그림 104"/>
            <p:cNvPicPr/>
            <p:nvPr/>
          </p:nvPicPr>
          <p:blipFill>
            <a:blip r:embed="rId6"/>
            <a:stretch/>
          </p:blipFill>
          <p:spPr>
            <a:xfrm>
              <a:off x="4803840" y="4535640"/>
              <a:ext cx="403560" cy="3981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68" name="CustomShape 50"/>
            <p:cNvSpPr/>
            <p:nvPr/>
          </p:nvSpPr>
          <p:spPr>
            <a:xfrm>
              <a:off x="4754520" y="5977080"/>
              <a:ext cx="2721960" cy="451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9" name="CustomShape 51"/>
            <p:cNvSpPr/>
            <p:nvPr/>
          </p:nvSpPr>
          <p:spPr>
            <a:xfrm>
              <a:off x="5572800" y="229752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0" name="CustomShape 52"/>
            <p:cNvSpPr/>
            <p:nvPr/>
          </p:nvSpPr>
          <p:spPr>
            <a:xfrm>
              <a:off x="5261760" y="302760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1" name="CustomShape 53"/>
            <p:cNvSpPr/>
            <p:nvPr/>
          </p:nvSpPr>
          <p:spPr>
            <a:xfrm>
              <a:off x="5305320" y="460800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2" name="CustomShape 54"/>
            <p:cNvSpPr/>
            <p:nvPr/>
          </p:nvSpPr>
          <p:spPr>
            <a:xfrm>
              <a:off x="5572800" y="3831840"/>
              <a:ext cx="1365840" cy="279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3" name="CustomShape 55"/>
            <p:cNvSpPr/>
            <p:nvPr/>
          </p:nvSpPr>
          <p:spPr>
            <a:xfrm>
              <a:off x="4838040" y="6049440"/>
              <a:ext cx="1846800" cy="30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767171"/>
                  </a:solidFill>
                  <a:latin typeface="맑은 고딕"/>
                  <a:ea typeface="DejaVu Sans"/>
                </a:rPr>
                <a:t>메시지를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874" name="CustomShape 56"/>
            <p:cNvSpPr/>
            <p:nvPr/>
          </p:nvSpPr>
          <p:spPr>
            <a:xfrm>
              <a:off x="6769080" y="6049440"/>
              <a:ext cx="637560" cy="30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보내기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875" name="그림 112"/>
            <p:cNvPicPr/>
            <p:nvPr/>
          </p:nvPicPr>
          <p:blipFill>
            <a:blip r:embed="rId7"/>
            <a:stretch/>
          </p:blipFill>
          <p:spPr>
            <a:xfrm>
              <a:off x="4744440" y="1658160"/>
              <a:ext cx="2766960" cy="444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76" name="CustomShape 57"/>
            <p:cNvSpPr/>
            <p:nvPr/>
          </p:nvSpPr>
          <p:spPr>
            <a:xfrm>
              <a:off x="4736160" y="1650960"/>
              <a:ext cx="2774880" cy="4785120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77" name="Group 58"/>
          <p:cNvGrpSpPr/>
          <p:nvPr/>
        </p:nvGrpSpPr>
        <p:grpSpPr>
          <a:xfrm>
            <a:off x="4745160" y="1646640"/>
            <a:ext cx="2775240" cy="4785120"/>
            <a:chOff x="4745160" y="1646640"/>
            <a:chExt cx="2775240" cy="4785120"/>
          </a:xfrm>
        </p:grpSpPr>
        <p:sp>
          <p:nvSpPr>
            <p:cNvPr id="1878" name="CustomShape 59"/>
            <p:cNvSpPr/>
            <p:nvPr/>
          </p:nvSpPr>
          <p:spPr>
            <a:xfrm>
              <a:off x="4745160" y="1646640"/>
              <a:ext cx="2774880" cy="45504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79" name="그림 86"/>
            <p:cNvPicPr/>
            <p:nvPr/>
          </p:nvPicPr>
          <p:blipFill>
            <a:blip r:embed="rId6"/>
            <a:stretch/>
          </p:blipFill>
          <p:spPr>
            <a:xfrm>
              <a:off x="7012080" y="221760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0" name="그림 87"/>
            <p:cNvPicPr/>
            <p:nvPr/>
          </p:nvPicPr>
          <p:blipFill>
            <a:blip r:embed="rId6"/>
            <a:stretch/>
          </p:blipFill>
          <p:spPr>
            <a:xfrm>
              <a:off x="4812840" y="295092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1" name="그림 88"/>
            <p:cNvPicPr/>
            <p:nvPr/>
          </p:nvPicPr>
          <p:blipFill>
            <a:blip r:embed="rId6"/>
            <a:stretch/>
          </p:blipFill>
          <p:spPr>
            <a:xfrm>
              <a:off x="7033680" y="3746160"/>
              <a:ext cx="403560" cy="39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2" name="그림 89"/>
            <p:cNvPicPr/>
            <p:nvPr/>
          </p:nvPicPr>
          <p:blipFill>
            <a:blip r:embed="rId6"/>
            <a:stretch/>
          </p:blipFill>
          <p:spPr>
            <a:xfrm>
              <a:off x="4812840" y="4531320"/>
              <a:ext cx="403560" cy="39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83" name="CustomShape 60"/>
            <p:cNvSpPr/>
            <p:nvPr/>
          </p:nvSpPr>
          <p:spPr>
            <a:xfrm>
              <a:off x="4763880" y="5972400"/>
              <a:ext cx="2721960" cy="451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4" name="CustomShape 61"/>
            <p:cNvSpPr/>
            <p:nvPr/>
          </p:nvSpPr>
          <p:spPr>
            <a:xfrm>
              <a:off x="5582160" y="229284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5" name="CustomShape 62"/>
            <p:cNvSpPr/>
            <p:nvPr/>
          </p:nvSpPr>
          <p:spPr>
            <a:xfrm>
              <a:off x="5271120" y="30232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6" name="CustomShape 63"/>
            <p:cNvSpPr/>
            <p:nvPr/>
          </p:nvSpPr>
          <p:spPr>
            <a:xfrm>
              <a:off x="5314680" y="4603680"/>
              <a:ext cx="1365840" cy="279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7" name="CustomShape 64"/>
            <p:cNvSpPr/>
            <p:nvPr/>
          </p:nvSpPr>
          <p:spPr>
            <a:xfrm>
              <a:off x="5582160" y="3827520"/>
              <a:ext cx="1365840" cy="279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8" name="CustomShape 65"/>
            <p:cNvSpPr/>
            <p:nvPr/>
          </p:nvSpPr>
          <p:spPr>
            <a:xfrm>
              <a:off x="4847400" y="6045120"/>
              <a:ext cx="1846800" cy="30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767171"/>
                  </a:solidFill>
                  <a:latin typeface="맑은 고딕"/>
                  <a:ea typeface="DejaVu Sans"/>
                </a:rPr>
                <a:t>메시지를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1889" name="CustomShape 66"/>
            <p:cNvSpPr/>
            <p:nvPr/>
          </p:nvSpPr>
          <p:spPr>
            <a:xfrm>
              <a:off x="6778440" y="6045120"/>
              <a:ext cx="637560" cy="30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보내기</a:t>
              </a:r>
              <a:endParaRPr lang="en-US" sz="1000" b="0" strike="noStrike" spc="-1">
                <a:latin typeface="Noto Sans CJK JP"/>
              </a:endParaRPr>
            </a:p>
          </p:txBody>
        </p:sp>
        <p:pic>
          <p:nvPicPr>
            <p:cNvPr id="1890" name="그림 97"/>
            <p:cNvPicPr/>
            <p:nvPr/>
          </p:nvPicPr>
          <p:blipFill>
            <a:blip r:embed="rId7"/>
            <a:stretch/>
          </p:blipFill>
          <p:spPr>
            <a:xfrm>
              <a:off x="4753440" y="1653480"/>
              <a:ext cx="2766960" cy="44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1" name="CustomShape 67"/>
            <p:cNvSpPr/>
            <p:nvPr/>
          </p:nvSpPr>
          <p:spPr>
            <a:xfrm>
              <a:off x="4745160" y="1646640"/>
              <a:ext cx="2774880" cy="478512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92" name="CustomShape 68"/>
          <p:cNvSpPr/>
          <p:nvPr/>
        </p:nvSpPr>
        <p:spPr>
          <a:xfrm>
            <a:off x="5972760" y="51415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graphicFrame>
        <p:nvGraphicFramePr>
          <p:cNvPr id="1893" name="Table 69"/>
          <p:cNvGraphicFramePr/>
          <p:nvPr/>
        </p:nvGraphicFramePr>
        <p:xfrm>
          <a:off x="8509680" y="1289880"/>
          <a:ext cx="3531240" cy="10634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95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실시간 채팅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tawk.io 서비스 사용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" name="Table 1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5" name="Table 2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6" name="Table 3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97" name="Table 4"/>
          <p:cNvGraphicFramePr/>
          <p:nvPr/>
        </p:nvGraphicFramePr>
        <p:xfrm>
          <a:off x="8509680" y="1289880"/>
          <a:ext cx="353124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98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9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00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01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902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903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1904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10144</Words>
  <Application>Microsoft Office PowerPoint</Application>
  <PresentationFormat>사용자 지정</PresentationFormat>
  <Paragraphs>4393</Paragraphs>
  <Slides>196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196</vt:i4>
      </vt:variant>
    </vt:vector>
  </HeadingPairs>
  <TitlesOfParts>
    <vt:vector size="198" baseType="lpstr"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creator>현태찌잉</dc:creator>
  <cp:lastModifiedBy>507-06</cp:lastModifiedBy>
  <cp:revision>58</cp:revision>
  <dcterms:created xsi:type="dcterms:W3CDTF">2020-02-04T14:16:01Z</dcterms:created>
  <dcterms:modified xsi:type="dcterms:W3CDTF">2020-02-18T07:24:05Z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